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60" r:id="rId3"/>
    <p:sldId id="259" r:id="rId4"/>
    <p:sldId id="258" r:id="rId5"/>
    <p:sldId id="418" r:id="rId6"/>
    <p:sldId id="271" r:id="rId7"/>
    <p:sldId id="413" r:id="rId8"/>
    <p:sldId id="261" r:id="rId9"/>
    <p:sldId id="406" r:id="rId10"/>
    <p:sldId id="348" r:id="rId11"/>
    <p:sldId id="351" r:id="rId12"/>
    <p:sldId id="269" r:id="rId13"/>
    <p:sldId id="270" r:id="rId14"/>
    <p:sldId id="349" r:id="rId15"/>
    <p:sldId id="419" r:id="rId16"/>
    <p:sldId id="403" r:id="rId17"/>
    <p:sldId id="274" r:id="rId18"/>
    <p:sldId id="275" r:id="rId19"/>
    <p:sldId id="407" r:id="rId20"/>
    <p:sldId id="353" r:id="rId21"/>
    <p:sldId id="344" r:id="rId22"/>
    <p:sldId id="359" r:id="rId23"/>
    <p:sldId id="362" r:id="rId24"/>
    <p:sldId id="365" r:id="rId25"/>
    <p:sldId id="366" r:id="rId26"/>
    <p:sldId id="367" r:id="rId27"/>
    <p:sldId id="368" r:id="rId28"/>
    <p:sldId id="369" r:id="rId29"/>
    <p:sldId id="373" r:id="rId30"/>
    <p:sldId id="372" r:id="rId31"/>
    <p:sldId id="414" r:id="rId32"/>
    <p:sldId id="371" r:id="rId33"/>
    <p:sldId id="375" r:id="rId34"/>
    <p:sldId id="376" r:id="rId35"/>
    <p:sldId id="415" r:id="rId36"/>
    <p:sldId id="384" r:id="rId37"/>
    <p:sldId id="385" r:id="rId38"/>
    <p:sldId id="381" r:id="rId39"/>
    <p:sldId id="416" r:id="rId40"/>
    <p:sldId id="383" r:id="rId41"/>
    <p:sldId id="400" r:id="rId42"/>
    <p:sldId id="420" r:id="rId43"/>
    <p:sldId id="393" r:id="rId44"/>
    <p:sldId id="355" r:id="rId45"/>
    <p:sldId id="395" r:id="rId46"/>
    <p:sldId id="396" r:id="rId47"/>
    <p:sldId id="388" r:id="rId48"/>
    <p:sldId id="390" r:id="rId49"/>
    <p:sldId id="411" r:id="rId50"/>
    <p:sldId id="389" r:id="rId51"/>
    <p:sldId id="409" r:id="rId52"/>
    <p:sldId id="391" r:id="rId53"/>
    <p:sldId id="408" r:id="rId54"/>
    <p:sldId id="421" r:id="rId55"/>
    <p:sldId id="410" r:id="rId56"/>
    <p:sldId id="399" r:id="rId57"/>
    <p:sldId id="417" r:id="rId58"/>
    <p:sldId id="404" r:id="rId59"/>
    <p:sldId id="405" r:id="rId60"/>
    <p:sldId id="272" r:id="rId61"/>
    <p:sldId id="283" r:id="rId62"/>
    <p:sldId id="278" r:id="rId63"/>
    <p:sldId id="282" r:id="rId64"/>
    <p:sldId id="289" r:id="rId65"/>
    <p:sldId id="292" r:id="rId66"/>
    <p:sldId id="293" r:id="rId67"/>
    <p:sldId id="312" r:id="rId68"/>
    <p:sldId id="299" r:id="rId69"/>
    <p:sldId id="304" r:id="rId70"/>
    <p:sldId id="306" r:id="rId71"/>
    <p:sldId id="332" r:id="rId72"/>
    <p:sldId id="33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.clay\Local%20Settings\Temporary%20Internet%20Files\Content.Outlook\NW8RSIZI\Nutrient%20summary%20OM%20graph%20%20for%20zip%2057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% Organic Matter--Zip 570</a:t>
            </a:r>
          </a:p>
        </c:rich>
      </c:tx>
      <c:layout>
        <c:manualLayout>
          <c:xMode val="edge"/>
          <c:yMode val="edge"/>
          <c:x val="0.38820912124582896"/>
          <c:y val="1.967213114754099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2703019624915368E-2"/>
          <c:y val="8.4633645393256435E-2"/>
          <c:w val="0.91768631813125656"/>
          <c:h val="0.81147540983606559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</c:trendline>
          <c:cat>
            <c:numRef>
              <c:f>MICNOR!$B$2:$B$22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MICNOR!$D$2:$D$22</c:f>
              <c:numCache>
                <c:formatCode>General</c:formatCode>
                <c:ptCount val="21"/>
                <c:pt idx="0">
                  <c:v>3.7708449999999991</c:v>
                </c:pt>
                <c:pt idx="1">
                  <c:v>3.6475680000000001</c:v>
                </c:pt>
                <c:pt idx="2">
                  <c:v>3.542001</c:v>
                </c:pt>
                <c:pt idx="3">
                  <c:v>3.4122799999999986</c:v>
                </c:pt>
                <c:pt idx="4">
                  <c:v>3.624258999999999</c:v>
                </c:pt>
                <c:pt idx="5">
                  <c:v>3.2930940000000009</c:v>
                </c:pt>
                <c:pt idx="6">
                  <c:v>3.8149459999999982</c:v>
                </c:pt>
                <c:pt idx="7">
                  <c:v>3.7179609999999998</c:v>
                </c:pt>
                <c:pt idx="8">
                  <c:v>3.697009</c:v>
                </c:pt>
                <c:pt idx="9">
                  <c:v>3.7341039999999999</c:v>
                </c:pt>
                <c:pt idx="10">
                  <c:v>3.6562499999999987</c:v>
                </c:pt>
                <c:pt idx="11">
                  <c:v>3.653753</c:v>
                </c:pt>
                <c:pt idx="12">
                  <c:v>3.6127119999999997</c:v>
                </c:pt>
                <c:pt idx="13">
                  <c:v>3.6374649999999997</c:v>
                </c:pt>
                <c:pt idx="14">
                  <c:v>3.784504000000001</c:v>
                </c:pt>
                <c:pt idx="15">
                  <c:v>3.8753619999999991</c:v>
                </c:pt>
                <c:pt idx="16">
                  <c:v>4.1247139999999964</c:v>
                </c:pt>
                <c:pt idx="17">
                  <c:v>4.163923999999998</c:v>
                </c:pt>
                <c:pt idx="18">
                  <c:v>4.4899800000000001</c:v>
                </c:pt>
                <c:pt idx="19">
                  <c:v>4.2757649999999998</c:v>
                </c:pt>
                <c:pt idx="20">
                  <c:v>4.2575849999999962</c:v>
                </c:pt>
              </c:numCache>
            </c:numRef>
          </c:val>
        </c:ser>
        <c:marker val="1"/>
        <c:axId val="75412224"/>
        <c:axId val="75413760"/>
      </c:lineChart>
      <c:catAx>
        <c:axId val="75412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413760"/>
        <c:crosses val="autoZero"/>
        <c:auto val="1"/>
        <c:lblAlgn val="ctr"/>
        <c:lblOffset val="100"/>
        <c:tickLblSkip val="1"/>
        <c:tickMarkSkip val="1"/>
      </c:catAx>
      <c:valAx>
        <c:axId val="754137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OM</a:t>
                </a:r>
              </a:p>
            </c:rich>
          </c:tx>
          <c:layout>
            <c:manualLayout>
              <c:xMode val="edge"/>
              <c:yMode val="edge"/>
              <c:x val="1.2235817575083418E-2"/>
              <c:y val="0.495081967213115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4122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D290-F22D-4460-B9AB-5B81EECAD33E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1A88-E92F-4347-A634-B2D02497D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4C6AB-91B1-4F23-B0EB-86447D343D4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68BBB-C582-4FFF-9DF8-91365F28C386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6AE62-D89C-46EE-8EBB-C3A945FC3815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FE9FB-F465-490F-B50F-94EA90835D51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4C6AB-91B1-4F23-B0EB-86447D343D45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A39A2-1951-478E-A158-88E66C204451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1A88-E92F-4347-A634-B2D02497D78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3ADA4-F697-4C9D-8F36-B59AF1EA31B2}" type="slidenum">
              <a:rPr lang="en-US" smtClean="0">
                <a:latin typeface="Arial" pitchFamily="34" charset="0"/>
              </a:rPr>
              <a:pPr/>
              <a:t>67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59D7F-6F9D-4C01-9125-DBA20480DFD9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5668E-D04B-49C5-96F4-AC50E60E5912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D50DC-4F02-4ED7-B1EB-32869BE39D54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B59D0-DA58-425F-8857-C657B64C6406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1A88-E92F-4347-A634-B2D02497D7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A02C6-3357-4DEF-A5ED-02D9838FAF0D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3809B-A8EE-44A4-9A8C-5AE0CD9A9F37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0A140-709A-4D15-B024-12E323E0A63B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41EA-3EE2-449B-AC76-9104F144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F016-F938-4FEB-9403-079A7599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5473-FC19-4829-9C2E-DE6B8021D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C3D6-FB62-47F0-8A48-E00E01AC49F5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E6CE-CC5B-41A0-B8F1-EF24EEB45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novationinsider.com/archives/Adobe%20Innovation%20Junxion%20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neer.com/CMRoot/Pioneer/US/agronomy/cropfocu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novationinsider.com/archives/Adobe%20Innovation%20Junxion%20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cpress.com/product/isbn/0849375266" TargetMode="External"/><Relationship Id="rId2" Type="http://schemas.openxmlformats.org/officeDocument/2006/relationships/hyperlink" Target="http://www.ppi-far.org/ssm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i-store.stores.yahoo.net/maandcaforag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storage.sdstate.edu/AgBio_Publications/articles/EC929.pdf" TargetMode="External"/><Relationship Id="rId2" Type="http://schemas.openxmlformats.org/officeDocument/2006/relationships/hyperlink" Target="https://portal.sciencesocieties.org/Resources/Files/downloads/pdf/B60915.pdf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19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yield gap between the genetic potential and achievable yields</a:t>
            </a:r>
            <a:r>
              <a:rPr lang="en-US" smtClean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 Clay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6400800" cy="685800"/>
          </a:xfrm>
        </p:spPr>
        <p:txBody>
          <a:bodyPr/>
          <a:lstStyle/>
          <a:p>
            <a:r>
              <a:rPr lang="en-US" dirty="0" smtClean="0"/>
              <a:t>Interview for Systems Agronomist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Future needs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charset="0"/>
              <a:buNone/>
            </a:pPr>
            <a:r>
              <a:rPr lang="en-US" dirty="0" smtClean="0"/>
              <a:t>The world is challenged by multiple problems including:</a:t>
            </a:r>
          </a:p>
          <a:p>
            <a:pPr algn="ctr"/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Increasing food production with less available resources and increasing the production potential of marginal lands.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We are very concerned about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Gazing </a:t>
            </a:r>
            <a:r>
              <a:rPr lang="en-US" dirty="0" smtClean="0"/>
              <a:t>and CRP </a:t>
            </a:r>
            <a:r>
              <a:rPr lang="en-US" dirty="0" smtClean="0">
                <a:sym typeface="Wingdings" pitchFamily="2" charset="2"/>
              </a:rPr>
              <a:t> row crop production</a:t>
            </a:r>
            <a:endParaRPr lang="en-US" dirty="0" smtClean="0"/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We believe that increasing </a:t>
            </a:r>
            <a:r>
              <a:rPr lang="en-US" dirty="0" smtClean="0"/>
              <a:t>sustainable food </a:t>
            </a:r>
            <a:r>
              <a:rPr lang="en-US" dirty="0" smtClean="0"/>
              <a:t>production on </a:t>
            </a:r>
            <a:r>
              <a:rPr lang="en-US" dirty="0" smtClean="0"/>
              <a:t>prime </a:t>
            </a:r>
            <a:r>
              <a:rPr lang="en-US" dirty="0" smtClean="0"/>
              <a:t>and marginal lands can only be accomplished by broad-scale investments in agriculture.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Teams with a range of expertise are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1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Journalists</a:t>
            </a:r>
            <a:r>
              <a:rPr lang="en-US" sz="3000" dirty="0" smtClean="0"/>
              <a:t>,</a:t>
            </a:r>
            <a:endParaRPr lang="en-US" sz="3000" dirty="0" smtClean="0"/>
          </a:p>
          <a:p>
            <a:r>
              <a:rPr lang="en-US" sz="3000" dirty="0" smtClean="0"/>
              <a:t>Book publishers,</a:t>
            </a:r>
          </a:p>
          <a:p>
            <a:r>
              <a:rPr lang="en-US" sz="3000" dirty="0" smtClean="0"/>
              <a:t>Extension specialists,</a:t>
            </a:r>
          </a:p>
          <a:p>
            <a:r>
              <a:rPr lang="en-US" sz="3000" dirty="0" smtClean="0"/>
              <a:t>Teaching specialists,</a:t>
            </a:r>
          </a:p>
          <a:p>
            <a:r>
              <a:rPr lang="en-US" sz="3000" dirty="0" smtClean="0"/>
              <a:t>Commodity groups and farmers,</a:t>
            </a:r>
          </a:p>
          <a:p>
            <a:r>
              <a:rPr lang="en-US" sz="3000" dirty="0" smtClean="0"/>
              <a:t>Pest scientists,</a:t>
            </a:r>
          </a:p>
          <a:p>
            <a:r>
              <a:rPr lang="en-US" sz="3000" dirty="0" smtClean="0"/>
              <a:t>Molecular biologists,</a:t>
            </a:r>
          </a:p>
          <a:p>
            <a:r>
              <a:rPr lang="en-US" sz="3000" dirty="0" smtClean="0"/>
              <a:t>Mathematicians,</a:t>
            </a:r>
            <a:endParaRPr lang="en-US" sz="3000" dirty="0" smtClean="0"/>
          </a:p>
          <a:p>
            <a:r>
              <a:rPr lang="en-US" sz="3000" dirty="0" smtClean="0"/>
              <a:t>Economists and Social Scientists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430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Agronomists,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Scientists,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 Scientists,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noProof="0" dirty="0" smtClean="0"/>
              <a:t>Climatologists,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Ecologists,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 smtClean="0"/>
              <a:t>Wildlife experts,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Livestock specialists,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Engineers,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programmers,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 experts,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 smtClean="0"/>
              <a:t>Economists,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Problem:  climate is the tipping point that converts sustainable practices to non-sustainable practices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/>
              <a:t>The world produced 2,241 million tons of grain in 2012, down 75 million tons or 3 percent from the 2011 record harvest. 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Droughts  in 2012 occurred in the United States and Russia, Kazakhstan, Ukraine, and Australia. 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Global grain consumption fell significantly for the first time since 1995, 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Overall consumption exceeded production. 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/>
              <a:t>Many critical resources (land and P) are in short supply.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/>
              <a:t>Many pests are becoming better adapted to our control approaches.</a:t>
            </a:r>
          </a:p>
          <a:p>
            <a:pPr marL="914400" lvl="1" indent="-51435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324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Earth Policy Institute (http://www.earth-policy.org/indicators/C54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food markets</a:t>
            </a:r>
            <a:endParaRPr lang="en-US" dirty="0"/>
          </a:p>
        </p:txBody>
      </p:sp>
      <p:pic>
        <p:nvPicPr>
          <p:cNvPr id="4" name="Picture 12" descr="World Grain Stocks as Days of Consumption, 1960-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338183" cy="3581400"/>
          </a:xfrm>
          <a:prstGeom prst="rect">
            <a:avLst/>
          </a:prstGeom>
          <a:noFill/>
        </p:spPr>
      </p:pic>
      <p:pic>
        <p:nvPicPr>
          <p:cNvPr id="5" name="Picture 10" descr="http://www.earth-policy.org/images/uploads/graphs_tables/indicator3_2013_GrainPr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17531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food production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dirty="0" smtClean="0"/>
              <a:t>Rely on the large seed companies to produce better seed;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Or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Invest in agricultural research that will lead to </a:t>
            </a:r>
            <a:r>
              <a:rPr lang="en-US" dirty="0" smtClean="0"/>
              <a:t>the adoption of sustainable practices and higher yields?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630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Production benchmarks.  Are NASS yields a good benchmark for corn, soybeans, and wheat?</a:t>
            </a:r>
            <a:endParaRPr lang="en-US" sz="3200" dirty="0"/>
          </a:p>
        </p:txBody>
      </p:sp>
      <p:graphicFrame>
        <p:nvGraphicFramePr>
          <p:cNvPr id="108546" name="Object 1"/>
          <p:cNvGraphicFramePr>
            <a:graphicFrameLocks noChangeAspect="1"/>
          </p:cNvGraphicFramePr>
          <p:nvPr/>
        </p:nvGraphicFramePr>
        <p:xfrm>
          <a:off x="1066800" y="1752600"/>
          <a:ext cx="6553200" cy="4941888"/>
        </p:xfrm>
        <a:graphic>
          <a:graphicData uri="http://schemas.openxmlformats.org/presentationml/2006/ole">
            <p:oleObj spid="_x0000_s339970" name="SPW 11.0 Graph" r:id="rId3" imgW="5384340" imgH="4060174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5" name="Object 1"/>
          <p:cNvGraphicFramePr>
            <a:graphicFrameLocks noChangeAspect="1"/>
          </p:cNvGraphicFramePr>
          <p:nvPr/>
        </p:nvGraphicFramePr>
        <p:xfrm>
          <a:off x="914400" y="0"/>
          <a:ext cx="6629400" cy="5280147"/>
        </p:xfrm>
        <a:graphic>
          <a:graphicData uri="http://schemas.openxmlformats.org/presentationml/2006/ole">
            <p:oleObj spid="_x0000_s200705" name="SPW 12.0 Graph" r:id="rId3" imgW="6247448" imgH="4979622" progId="SigmaPlotGraphicObject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8006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we improve food security and resilience against extreme climatic events by narrowing the yield </a:t>
            </a:r>
            <a:r>
              <a:rPr lang="en-US" sz="2800" dirty="0" smtClean="0"/>
              <a:t>gap on prime farm land?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629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benchmarks are critical for assessing current status.  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200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problem we have been working on is how to improve food security in a highly variable climate. 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Climate variability can change a sustainable system to a non-sustainable system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Our </a:t>
            </a:r>
            <a:r>
              <a:rPr lang="en-US" sz="2400" dirty="0" smtClean="0"/>
              <a:t>team has been looking at this from both range and crop perspectives.</a:t>
            </a:r>
            <a:endParaRPr lang="en-US" sz="2400" dirty="0"/>
          </a:p>
        </p:txBody>
      </p:sp>
      <p:pic>
        <p:nvPicPr>
          <p:cNvPr id="5" name="Picture 4" descr="Precip_C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143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mp_C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71825"/>
            <a:ext cx="3819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ntegratedbreeding.net/sites/default/files/drought_-_driedout_maize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657600" cy="2438400"/>
          </a:xfrm>
          <a:prstGeom prst="rect">
            <a:avLst/>
          </a:prstGeom>
          <a:noFill/>
        </p:spPr>
      </p:pic>
      <p:pic>
        <p:nvPicPr>
          <p:cNvPr id="3076" name="Picture 4" descr="http://i.telegraph.co.uk/multimedia/archive/00680/iowa-flood-404_68099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104638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953000"/>
            <a:ext cx="582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 from drought to flood very quickly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42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Food security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2625" name="Object 1"/>
          <p:cNvGraphicFramePr>
            <a:graphicFrameLocks noChangeAspect="1"/>
          </p:cNvGraphicFramePr>
          <p:nvPr/>
        </p:nvGraphicFramePr>
        <p:xfrm>
          <a:off x="228600" y="152400"/>
          <a:ext cx="6324600" cy="4756851"/>
        </p:xfrm>
        <a:graphic>
          <a:graphicData uri="http://schemas.openxmlformats.org/presentationml/2006/ole">
            <p:oleObj spid="_x0000_s282625" name="SPW 12.0 Graph" r:id="rId3" imgW="5567362" imgH="4171188" progId="SigmaPlotGraphicObject.11">
              <p:embed/>
            </p:oleObj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5029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Return/investment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371600"/>
            <a:ext cx="2835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yield and </a:t>
            </a:r>
          </a:p>
          <a:p>
            <a:r>
              <a:rPr lang="en-US" dirty="0" smtClean="0"/>
              <a:t>p</a:t>
            </a:r>
            <a:r>
              <a:rPr lang="en-US" dirty="0" smtClean="0"/>
              <a:t>rofitability are increasing</a:t>
            </a:r>
          </a:p>
          <a:p>
            <a:r>
              <a:rPr lang="en-US" dirty="0" smtClean="0"/>
              <a:t>the amount of corn and soybeans seeded at the expense of minor crops (barley, oats, peas, </a:t>
            </a:r>
            <a:r>
              <a:rPr lang="en-US" dirty="0" err="1" smtClean="0"/>
              <a:t>ect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BS from University of Wisconsin</a:t>
            </a:r>
          </a:p>
          <a:p>
            <a:r>
              <a:rPr lang="en-US" dirty="0" smtClean="0"/>
              <a:t>MS from University of Idaho</a:t>
            </a:r>
          </a:p>
          <a:p>
            <a:r>
              <a:rPr lang="en-US" dirty="0" smtClean="0"/>
              <a:t>PhD. From the University of Minnesota</a:t>
            </a:r>
          </a:p>
          <a:p>
            <a:endParaRPr lang="en-US" dirty="0"/>
          </a:p>
          <a:p>
            <a:r>
              <a:rPr lang="en-US" dirty="0" smtClean="0"/>
              <a:t>Professor at SDSU</a:t>
            </a:r>
          </a:p>
          <a:p>
            <a:pPr lvl="1"/>
            <a:r>
              <a:rPr lang="en-US" dirty="0" smtClean="0"/>
              <a:t>Teaching and research appointment</a:t>
            </a:r>
          </a:p>
          <a:p>
            <a:r>
              <a:rPr lang="en-US" dirty="0" smtClean="0"/>
              <a:t>Director of the SD Drought Tolerance Center</a:t>
            </a:r>
          </a:p>
          <a:p>
            <a:pPr lvl="1"/>
            <a:r>
              <a:rPr lang="en-US" dirty="0" smtClean="0"/>
              <a:t>Build teams and link the basic and applied sciences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yield increases continue? And is the increase in the number of hectare to row crops </a:t>
            </a:r>
            <a:r>
              <a:rPr lang="en-US" dirty="0" smtClean="0"/>
              <a:t>sustainable?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Causes for the corn yield increase</a:t>
            </a:r>
          </a:p>
          <a:p>
            <a:endParaRPr lang="en-US" dirty="0" smtClean="0"/>
          </a:p>
          <a:p>
            <a:r>
              <a:rPr lang="en-US" dirty="0" smtClean="0"/>
              <a:t>Genetics</a:t>
            </a:r>
          </a:p>
          <a:p>
            <a:endParaRPr lang="en-US" dirty="0" smtClean="0"/>
          </a:p>
          <a:p>
            <a:r>
              <a:rPr lang="en-US" dirty="0" smtClean="0"/>
              <a:t>Management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know that increasing yields </a:t>
            </a:r>
            <a:r>
              <a:rPr lang="en-US" dirty="0" smtClean="0"/>
              <a:t>takes </a:t>
            </a:r>
            <a:r>
              <a:rPr lang="en-US" dirty="0" smtClean="0"/>
              <a:t>genetics and management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088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64008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(Hammer et al., 2009; Crop Sci. 49:299-312)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4038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7239000" y="3581400"/>
            <a:ext cx="17033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Genetics </a:t>
            </a:r>
          </a:p>
          <a:p>
            <a:r>
              <a:rPr lang="en-US" sz="2800"/>
              <a:t>alone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53200" y="1828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7467600" y="1524000"/>
            <a:ext cx="152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Man. +</a:t>
            </a:r>
          </a:p>
          <a:p>
            <a:r>
              <a:rPr lang="en-US" sz="2800"/>
              <a:t>genetics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Plant population why? </a:t>
            </a:r>
            <a:br>
              <a:rPr lang="en-US" sz="3600" dirty="0" smtClean="0"/>
            </a:br>
            <a:r>
              <a:rPr lang="en-US" sz="3600" dirty="0" smtClean="0"/>
              <a:t>Integrating basic and applied sciences.</a:t>
            </a:r>
            <a:endParaRPr lang="en-US" sz="4000" dirty="0" smtClean="0"/>
          </a:p>
        </p:txBody>
      </p:sp>
      <p:pic>
        <p:nvPicPr>
          <p:cNvPr id="21507" name="Picture 4" descr="Adobe Innovation Junxion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73914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Plant crowding due to high planting density or weed competition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410200" cy="3916363"/>
          </a:xfrm>
        </p:spPr>
        <p:txBody>
          <a:bodyPr/>
          <a:lstStyle/>
          <a:p>
            <a:pPr eaLnBrk="1" hangingPunct="1"/>
            <a:r>
              <a:rPr lang="en-US" dirty="0" smtClean="0"/>
              <a:t>Often results in shade avoidance response</a:t>
            </a:r>
          </a:p>
          <a:p>
            <a:pPr lvl="1" eaLnBrk="1" hangingPunct="1"/>
            <a:r>
              <a:rPr lang="en-US" dirty="0" smtClean="0"/>
              <a:t>Taller, etiolated  plants</a:t>
            </a:r>
          </a:p>
          <a:p>
            <a:pPr lvl="1" eaLnBrk="1" hangingPunct="1"/>
            <a:r>
              <a:rPr lang="en-US" dirty="0" smtClean="0"/>
              <a:t>Plants with smaller leaves</a:t>
            </a:r>
          </a:p>
          <a:p>
            <a:pPr lvl="1" eaLnBrk="1" hangingPunct="1"/>
            <a:r>
              <a:rPr lang="en-US" dirty="0" smtClean="0"/>
              <a:t>Leaves with less chlorophyll </a:t>
            </a:r>
          </a:p>
          <a:p>
            <a:pPr lvl="1" eaLnBrk="1" hangingPunct="1"/>
            <a:r>
              <a:rPr lang="en-US" dirty="0" smtClean="0"/>
              <a:t>Less flower production </a:t>
            </a:r>
          </a:p>
        </p:txBody>
      </p:sp>
      <p:pic>
        <p:nvPicPr>
          <p:cNvPr id="8" name="Picture 4" descr="arabidopsis_shade_avoidance_respons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1524000"/>
            <a:ext cx="3344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Compare plants grown at normal and high densities</a:t>
            </a:r>
          </a:p>
          <a:p>
            <a:pPr lvl="1" eaLnBrk="1" hangingPunct="1"/>
            <a:r>
              <a:rPr lang="en-US" dirty="0" smtClean="0"/>
              <a:t>Gene regulation</a:t>
            </a:r>
          </a:p>
          <a:p>
            <a:pPr lvl="1" eaLnBrk="1" hangingPunct="1"/>
            <a:r>
              <a:rPr lang="en-US" dirty="0" smtClean="0"/>
              <a:t>Stable isotope discrimination (</a:t>
            </a:r>
            <a:r>
              <a:rPr lang="en-US" baseline="30000" dirty="0" smtClean="0"/>
              <a:t>13</a:t>
            </a:r>
            <a:r>
              <a:rPr lang="en-US" dirty="0" smtClean="0"/>
              <a:t>C/</a:t>
            </a:r>
            <a:r>
              <a:rPr lang="en-US" baseline="30000" dirty="0" smtClean="0"/>
              <a:t>12</a:t>
            </a:r>
            <a:r>
              <a:rPr lang="en-US" dirty="0" smtClean="0"/>
              <a:t>C and </a:t>
            </a:r>
            <a:r>
              <a:rPr lang="en-US" baseline="30000" dirty="0" smtClean="0"/>
              <a:t>15</a:t>
            </a:r>
            <a:r>
              <a:rPr lang="en-US" dirty="0" smtClean="0"/>
              <a:t>N/</a:t>
            </a:r>
            <a:r>
              <a:rPr lang="en-US" baseline="30000" dirty="0" smtClean="0"/>
              <a:t>14</a:t>
            </a:r>
            <a:r>
              <a:rPr lang="en-US" dirty="0" smtClean="0"/>
              <a:t>N)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Materials and methods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Study conducted at Aurora, SD using an adapted corn hybrid on a </a:t>
            </a:r>
            <a:r>
              <a:rPr lang="en-US" sz="2600" dirty="0" err="1" smtClean="0"/>
              <a:t>silty</a:t>
            </a:r>
            <a:r>
              <a:rPr lang="en-US" sz="2600" dirty="0" smtClean="0"/>
              <a:t> clay loam </a:t>
            </a:r>
            <a:r>
              <a:rPr lang="en-US" sz="2600" dirty="0" smtClean="0"/>
              <a:t>soil,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Corn planted </a:t>
            </a:r>
            <a:r>
              <a:rPr lang="en-US" sz="2600" dirty="0" smtClean="0"/>
              <a:t>at,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74,500 plants/ha (normal population</a:t>
            </a:r>
            <a:r>
              <a:rPr lang="en-US" sz="2600" dirty="0" smtClean="0"/>
              <a:t>),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149,000 plants/ha (2x population</a:t>
            </a:r>
            <a:r>
              <a:rPr lang="en-US" sz="2600" dirty="0" smtClean="0"/>
              <a:t>),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Irrigated or </a:t>
            </a:r>
            <a:r>
              <a:rPr lang="en-US" sz="2600" dirty="0" smtClean="0"/>
              <a:t>not-irrigated,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0 or 228 kg </a:t>
            </a:r>
            <a:r>
              <a:rPr lang="en-US" sz="2600" dirty="0" smtClean="0"/>
              <a:t>N/ha,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60% shade treatment added to a normal population at V6 stage of corn </a:t>
            </a:r>
            <a:r>
              <a:rPr lang="en-US" sz="2600" dirty="0" smtClean="0"/>
              <a:t>growth,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RCB design with 4 </a:t>
            </a:r>
            <a:r>
              <a:rPr lang="en-US" sz="2600" dirty="0" smtClean="0"/>
              <a:t>replications.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 V12/V14 stage of corn growth</a:t>
            </a:r>
          </a:p>
          <a:p>
            <a:pPr lvl="1" eaLnBrk="1" hangingPunct="1"/>
            <a:r>
              <a:rPr lang="en-US" sz="2400" dirty="0" smtClean="0"/>
              <a:t>Uppermost leaf samples taken for </a:t>
            </a:r>
            <a:r>
              <a:rPr lang="en-US" sz="2400" dirty="0" smtClean="0"/>
              <a:t>micro-array </a:t>
            </a:r>
            <a:r>
              <a:rPr lang="en-US" sz="2400" dirty="0" smtClean="0"/>
              <a:t>analysis to determine genes that were differentially </a:t>
            </a:r>
            <a:r>
              <a:rPr lang="en-US" sz="2400" dirty="0" smtClean="0"/>
              <a:t>expressed,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Chlorophyll content using SPAD </a:t>
            </a:r>
            <a:r>
              <a:rPr lang="en-US" sz="2400" dirty="0" smtClean="0"/>
              <a:t>meter,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Plant </a:t>
            </a:r>
            <a:r>
              <a:rPr lang="en-US" sz="2400" dirty="0" smtClean="0"/>
              <a:t>height.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At harvest, </a:t>
            </a:r>
          </a:p>
          <a:p>
            <a:pPr lvl="1" eaLnBrk="1" hangingPunct="1"/>
            <a:r>
              <a:rPr lang="en-US" sz="2400" dirty="0" smtClean="0"/>
              <a:t>Grain </a:t>
            </a:r>
            <a:r>
              <a:rPr lang="en-US" sz="2400" dirty="0" smtClean="0"/>
              <a:t>yield,</a:t>
            </a:r>
            <a:endParaRPr lang="en-US" sz="2400" dirty="0" smtClean="0"/>
          </a:p>
          <a:p>
            <a:pPr lvl="2" eaLnBrk="1" hangingPunct="1"/>
            <a:r>
              <a:rPr lang="en-US" sz="2000" dirty="0" smtClean="0"/>
              <a:t>N content, isotope </a:t>
            </a:r>
            <a:r>
              <a:rPr lang="en-US" sz="2000" dirty="0" smtClean="0"/>
              <a:t>discrimination,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Above ground </a:t>
            </a:r>
            <a:r>
              <a:rPr lang="en-US" sz="2400" dirty="0" smtClean="0"/>
              <a:t>biomass.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Shade impacts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239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</a:t>
                      </a:r>
                      <a:r>
                        <a:rPr lang="en-US" baseline="0" dirty="0" smtClean="0"/>
                        <a:t> (g/plant)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</a:t>
                      </a:r>
                      <a:r>
                        <a:rPr lang="en-US" baseline="0" dirty="0" smtClean="0"/>
                        <a:t> (kg/ha)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C13 isotopic</a:t>
                      </a:r>
                      <a:r>
                        <a:rPr lang="en-US" baseline="0" dirty="0" smtClean="0"/>
                        <a:t> dis.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chloro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shade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60% shade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733800"/>
            <a:ext cx="7651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Spad</a:t>
            </a:r>
            <a:r>
              <a:rPr lang="en-US" sz="2400" dirty="0" smtClean="0"/>
              <a:t> meter of the most recently expanded leaf.</a:t>
            </a:r>
          </a:p>
          <a:p>
            <a:endParaRPr lang="en-US" sz="2400" dirty="0" smtClean="0"/>
          </a:p>
          <a:p>
            <a:r>
              <a:rPr lang="en-US" sz="2400" dirty="0" smtClean="0"/>
              <a:t>Leaf samples collected at V12, Topmost fully expanded leaf, </a:t>
            </a:r>
          </a:p>
          <a:p>
            <a:r>
              <a:rPr lang="en-US" sz="2400" dirty="0" smtClean="0"/>
              <a:t>frozen in liquid N until we conducted the analysis.  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ranslation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572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4114800"/>
            <a:ext cx="6248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Extract </a:t>
            </a:r>
            <a:r>
              <a:rPr lang="en-US" dirty="0"/>
              <a:t>RNA from control and treated </a:t>
            </a:r>
            <a:r>
              <a:rPr lang="en-US" dirty="0" smtClean="0"/>
              <a:t>plants,</a:t>
            </a:r>
          </a:p>
          <a:p>
            <a:pPr marL="342900" indent="-342900">
              <a:buAutoNum type="arabicPeriod"/>
            </a:pPr>
            <a:r>
              <a:rPr lang="en-US" dirty="0" smtClean="0"/>
              <a:t>30 </a:t>
            </a:r>
            <a:r>
              <a:rPr lang="en-US" dirty="0" err="1" smtClean="0"/>
              <a:t>ug</a:t>
            </a:r>
            <a:r>
              <a:rPr lang="en-US" dirty="0" smtClean="0"/>
              <a:t> RNA used to prepare labeled </a:t>
            </a:r>
            <a:r>
              <a:rPr lang="en-US" dirty="0" err="1" smtClean="0"/>
              <a:t>cDNA</a:t>
            </a:r>
            <a:r>
              <a:rPr lang="en-US" dirty="0" smtClean="0"/>
              <a:t>,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Attach a green die to treated and red die to control</a:t>
            </a:r>
          </a:p>
          <a:p>
            <a:pPr marL="342900" indent="-342900">
              <a:buAutoNum type="arabicPeriod"/>
            </a:pPr>
            <a:r>
              <a:rPr lang="en-US" dirty="0" smtClean="0"/>
              <a:t>Hybridized to the </a:t>
            </a:r>
            <a:r>
              <a:rPr lang="en-US" dirty="0" smtClean="0"/>
              <a:t>15,680 element </a:t>
            </a:r>
            <a:r>
              <a:rPr lang="en-US" dirty="0" smtClean="0"/>
              <a:t>SAM 1.2 Maize microarray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Blue-</a:t>
            </a:r>
            <a:r>
              <a:rPr lang="en-US" dirty="0"/>
              <a:t>(red and green) similar concentration. </a:t>
            </a:r>
          </a:p>
          <a:p>
            <a:r>
              <a:rPr lang="en-US" dirty="0"/>
              <a:t>       red means treated is up-regulated</a:t>
            </a:r>
          </a:p>
          <a:p>
            <a:r>
              <a:rPr lang="en-US" dirty="0"/>
              <a:t>       green means control is </a:t>
            </a:r>
            <a:r>
              <a:rPr lang="en-US" dirty="0" smtClean="0"/>
              <a:t>up-regulated</a:t>
            </a:r>
            <a:endParaRPr lang="en-US" dirty="0"/>
          </a:p>
        </p:txBody>
      </p:sp>
      <p:pic>
        <p:nvPicPr>
          <p:cNvPr id="46084" name="Picture 4" descr="microarray[1]"/>
          <p:cNvPicPr>
            <a:picLocks noChangeAspect="1" noChangeArrowheads="1"/>
          </p:cNvPicPr>
          <p:nvPr/>
        </p:nvPicPr>
        <p:blipFill>
          <a:blip r:embed="rId4" cstate="print"/>
          <a:srcRect t="2856" r="32143" b="54285"/>
          <a:stretch>
            <a:fillRect/>
          </a:stretch>
        </p:blipFill>
        <p:spPr bwMode="auto">
          <a:xfrm>
            <a:off x="4343400" y="152400"/>
            <a:ext cx="4572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Shade impacts on gene expression at V12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12  genes up-regulated in shade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 genes involved in amino acid metabolism (</a:t>
            </a:r>
            <a:r>
              <a:rPr lang="en-US" sz="2400" dirty="0" err="1" smtClean="0"/>
              <a:t>phosphogycerate</a:t>
            </a:r>
            <a:r>
              <a:rPr lang="en-US" sz="2400" dirty="0" smtClean="0"/>
              <a:t> </a:t>
            </a:r>
            <a:r>
              <a:rPr lang="en-US" sz="2400" dirty="0" err="1" smtClean="0"/>
              <a:t>dehydrogenase</a:t>
            </a:r>
            <a:r>
              <a:rPr lang="en-US" sz="2400" dirty="0" smtClean="0"/>
              <a:t>; serine </a:t>
            </a:r>
            <a:r>
              <a:rPr lang="en-US" sz="2400" dirty="0" err="1" smtClean="0"/>
              <a:t>carboypeptidase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 genes involved in carbon metabolism (</a:t>
            </a:r>
            <a:r>
              <a:rPr lang="en-US" sz="2400" dirty="0" err="1" smtClean="0"/>
              <a:t>pyruvate</a:t>
            </a:r>
            <a:r>
              <a:rPr lang="en-US" sz="2400" dirty="0" smtClean="0"/>
              <a:t> orthophosphate </a:t>
            </a:r>
            <a:r>
              <a:rPr lang="en-US" sz="2400" dirty="0" err="1" smtClean="0"/>
              <a:t>dikinase</a:t>
            </a:r>
            <a:r>
              <a:rPr lang="en-US" sz="2400" dirty="0" smtClean="0"/>
              <a:t> PPDK)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5 genes involved in drought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 genes involved in light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 gene involved in protein stability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Past chairs of the ASA Precision Agricultural Systems community and Agricultural Systems Division,</a:t>
            </a:r>
          </a:p>
          <a:p>
            <a:r>
              <a:rPr lang="en-US" dirty="0" smtClean="0"/>
              <a:t>Technical Editor AJ (Weeds and Soils),</a:t>
            </a:r>
          </a:p>
          <a:p>
            <a:r>
              <a:rPr lang="en-US" dirty="0" smtClean="0"/>
              <a:t>Served on numerous grant panels,</a:t>
            </a:r>
          </a:p>
          <a:p>
            <a:r>
              <a:rPr lang="en-US" dirty="0" smtClean="0"/>
              <a:t>Serving on the SD EPA-319 task force,</a:t>
            </a:r>
          </a:p>
          <a:p>
            <a:r>
              <a:rPr lang="en-US" dirty="0" smtClean="0"/>
              <a:t>Editor SD Corn, Soybean, and Wheat BMP </a:t>
            </a:r>
            <a:r>
              <a:rPr lang="en-US" dirty="0" smtClean="0"/>
              <a:t>manuals,</a:t>
            </a:r>
            <a:endParaRPr lang="en-US" dirty="0" smtClean="0"/>
          </a:p>
          <a:p>
            <a:r>
              <a:rPr lang="en-US" dirty="0" smtClean="0"/>
              <a:t>Represented the ASA/SSSA a</a:t>
            </a:r>
            <a:r>
              <a:rPr lang="en-US" dirty="0" smtClean="0"/>
              <a:t>t a AAAS sponsored congressional </a:t>
            </a:r>
            <a:r>
              <a:rPr lang="en-US" dirty="0" smtClean="0"/>
              <a:t>briefing </a:t>
            </a:r>
            <a:r>
              <a:rPr lang="en-US" dirty="0" smtClean="0"/>
              <a:t>on climate change, </a:t>
            </a:r>
          </a:p>
          <a:p>
            <a:r>
              <a:rPr lang="en-US" dirty="0" smtClean="0"/>
              <a:t>Help write the ASA/SSSA/CSA white paper on climate change.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0"/>
          <p:cNvPicPr>
            <a:picLocks noChangeAspect="1" noChangeArrowheads="1"/>
          </p:cNvPicPr>
          <p:nvPr/>
        </p:nvPicPr>
        <p:blipFill>
          <a:blip r:embed="rId3" cstate="print"/>
          <a:srcRect b="10464"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Population level impacts on corn growth</a:t>
            </a:r>
            <a:br>
              <a:rPr lang="en-US" sz="2400" dirty="0" smtClean="0"/>
            </a:br>
            <a:r>
              <a:rPr lang="en-US" sz="2400" dirty="0" smtClean="0"/>
              <a:t>Averaged over N rate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g/plant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Chloro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Dry-land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Irrigated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Genes differentially expressed at V12 (p&lt;0.05)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75,000 vs 149,000 vs shade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477 differentially expressed genes between the 2X and 60% shade when compared with the 1X treatment.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shade and 2X treatments had different responses to “competition”.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Net result of higher plant population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2X treatment, plants grew smaller because photosynthesis was down regulated.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Per plant yield reductions in 2X population could not be attributed to competition for water, nutrients, or light.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Velvet leaf had the opposite results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3152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Implications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Plants grown under high population and shade had large differences in the expression of carbon metabolism genes, although yield per plant was identical.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shade, the up regulation of PEP </a:t>
            </a:r>
            <a:r>
              <a:rPr lang="en-US" sz="2400" dirty="0" err="1" smtClean="0"/>
              <a:t>carboxylase</a:t>
            </a:r>
            <a:r>
              <a:rPr lang="en-US" sz="2400" dirty="0" smtClean="0"/>
              <a:t> and </a:t>
            </a:r>
            <a:r>
              <a:rPr lang="en-US" sz="2400" dirty="0" err="1" smtClean="0"/>
              <a:t>Pyruvate</a:t>
            </a:r>
            <a:r>
              <a:rPr lang="en-US" sz="2400" dirty="0" smtClean="0"/>
              <a:t> </a:t>
            </a:r>
            <a:r>
              <a:rPr lang="en-US" sz="2400" dirty="0" err="1" smtClean="0"/>
              <a:t>orthrophosphte</a:t>
            </a:r>
            <a:r>
              <a:rPr lang="en-US" sz="2400" dirty="0" smtClean="0"/>
              <a:t> </a:t>
            </a:r>
            <a:r>
              <a:rPr lang="en-US" sz="2400" dirty="0" err="1" smtClean="0"/>
              <a:t>dikianse</a:t>
            </a:r>
            <a:r>
              <a:rPr lang="en-US" sz="2400" dirty="0" smtClean="0"/>
              <a:t> led to more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leakage from bundle sheath cells.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linkage of molecular and stable isotopic techniques provide </a:t>
            </a:r>
            <a:r>
              <a:rPr lang="en-US" sz="2400" dirty="0" smtClean="0"/>
              <a:t>tools needed to develop answers to unknown questions. 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Our goal is to use data to mechanistically and mathematically define the relationship between yield and population, which will then be integrated into a APPs.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water use efficiency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Monsanto and Pioneer have reported that water use efficiency has improved.</a:t>
            </a:r>
          </a:p>
          <a:p>
            <a:endParaRPr lang="en-US" dirty="0" smtClean="0"/>
          </a:p>
          <a:p>
            <a:r>
              <a:rPr lang="en-US" dirty="0" smtClean="0"/>
              <a:t>We looked at the published studies on water use efficiency</a:t>
            </a:r>
          </a:p>
          <a:p>
            <a:endParaRPr lang="en-US" dirty="0" smtClean="0"/>
          </a:p>
          <a:p>
            <a:r>
              <a:rPr lang="en-US" dirty="0" smtClean="0"/>
              <a:t>Grain yield/ET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were yields increased with increasing population?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5638800"/>
            <a:ext cx="8109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Relationship between year of published research and water use efficiency in studies conducted across the US Great Plains.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 on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Musick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Dusek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(1980), Eck (1984), Unger (1986), Howell et al., 1989), Steiner et al. (1991), Howell et al. (1995),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Hattendorf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al., 1988,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al., 1991, Hillel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(1973),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Steweart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 (1975), Hanks et al. (1978,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Stegman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(1982),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Payero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 (2009), Trooien et al. (1999), Kim et al. (2008), Monsanto (2010), and Pioneer (2009).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1295400" y="1752600"/>
          <a:ext cx="5943600" cy="3695700"/>
        </p:xfrm>
        <a:graphic>
          <a:graphicData uri="http://schemas.openxmlformats.org/presentationml/2006/ole">
            <p:oleObj spid="_x0000_s137220" name="SPW 12.0 Graph" r:id="rId3" imgW="6668167" imgH="4143851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438650" cy="42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562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http://www.pioneer.com/CMRoot/Pioneer/US/agronomy/</a:t>
            </a:r>
          </a:p>
          <a:p>
            <a:r>
              <a:rPr lang="en-US" sz="1400" dirty="0" err="1" smtClean="0">
                <a:hlinkClick r:id="rId3"/>
              </a:rPr>
              <a:t>Cropfocus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err="1" smtClean="0"/>
              <a:t>pdf</a:t>
            </a:r>
            <a:r>
              <a:rPr lang="en-US" sz="1400" dirty="0" smtClean="0"/>
              <a:t>/corn_drought_stress_tolerance.pdf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195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happens across landscapes?</a:t>
            </a:r>
          </a:p>
        </p:txBody>
      </p:sp>
      <p:pic>
        <p:nvPicPr>
          <p:cNvPr id="55299" name="Picture 6" descr="m99yield_col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5603875" cy="45259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Does differential water stress impact pest and nutrient management?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Awarded the Weed Science Society 2013 Paper of the Year,</a:t>
            </a:r>
          </a:p>
          <a:p>
            <a:pPr lvl="0"/>
            <a:r>
              <a:rPr lang="en-US" dirty="0" smtClean="0"/>
              <a:t>2009 </a:t>
            </a:r>
            <a:r>
              <a:rPr lang="en-US" dirty="0" err="1" smtClean="0"/>
              <a:t>PrecisionAG</a:t>
            </a:r>
            <a:r>
              <a:rPr lang="en-US" dirty="0" smtClean="0"/>
              <a:t> Award of Excellence, Education/research Award,</a:t>
            </a:r>
          </a:p>
          <a:p>
            <a:pPr lvl="0"/>
            <a:r>
              <a:rPr lang="en-US" dirty="0" smtClean="0"/>
              <a:t>Fellow American Society of Agronomy, 2007,</a:t>
            </a:r>
          </a:p>
          <a:p>
            <a:pPr lvl="0"/>
            <a:r>
              <a:rPr lang="en-US" dirty="0" smtClean="0"/>
              <a:t>Awarded SD Sigma Xi Presidents Award for Service, 2006,</a:t>
            </a:r>
          </a:p>
          <a:p>
            <a:pPr lvl="0"/>
            <a:r>
              <a:rPr lang="en-US" dirty="0" smtClean="0"/>
              <a:t>Awarded USDA-ARS Collaboration Award, April 20, 2006,</a:t>
            </a:r>
          </a:p>
          <a:p>
            <a:r>
              <a:rPr lang="en-US" dirty="0" smtClean="0"/>
              <a:t>Awarded SDSU F.O. Butler Award for Excellence in Research, 2004,</a:t>
            </a:r>
          </a:p>
          <a:p>
            <a:r>
              <a:rPr lang="en-US" dirty="0" smtClean="0"/>
              <a:t>Awarded the Deans Award for Teamwork, 2004,</a:t>
            </a:r>
          </a:p>
          <a:p>
            <a:pPr lvl="0"/>
            <a:r>
              <a:rPr lang="en-US" dirty="0" smtClean="0"/>
              <a:t>Awarded the Gamma Delta Research Award, 1996,</a:t>
            </a:r>
          </a:p>
          <a:p>
            <a:pPr lvl="0"/>
            <a:r>
              <a:rPr lang="en-US" dirty="0" smtClean="0"/>
              <a:t>Awarded the Deans Award for Excellence, 1994.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81 </a:t>
            </a:r>
            <a:r>
              <a:rPr lang="en-US" dirty="0"/>
              <a:t>invited presentations since </a:t>
            </a:r>
            <a:r>
              <a:rPr lang="en-US" dirty="0" smtClean="0"/>
              <a:t>1999;</a:t>
            </a:r>
            <a:endParaRPr lang="en-US" dirty="0"/>
          </a:p>
          <a:p>
            <a:pPr lvl="0"/>
            <a:r>
              <a:rPr lang="en-US" dirty="0"/>
              <a:t>111 funded grants providing over 20 million dollars to SDSU;</a:t>
            </a:r>
          </a:p>
          <a:p>
            <a:pPr lvl="0"/>
            <a:r>
              <a:rPr lang="en-US" dirty="0" smtClean="0"/>
              <a:t>ASA Certification of Extension Excellence:  Corn BMP,</a:t>
            </a:r>
          </a:p>
          <a:p>
            <a:r>
              <a:rPr lang="en-US" dirty="0" smtClean="0"/>
              <a:t>ASA Certificate of Extension Excellence: Wheat BMP.</a:t>
            </a:r>
            <a:endParaRPr lang="en-US" dirty="0"/>
          </a:p>
          <a:p>
            <a:pPr lvl="0"/>
            <a:r>
              <a:rPr lang="en-US" dirty="0"/>
              <a:t>CRC press, GIS Applications in Agronomy Identified as Best Seller.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Creating new knowledge through the creation of new tolls:  Integrating basic and applied sciences.</a:t>
            </a:r>
            <a:endParaRPr lang="en-US" sz="4000" dirty="0" smtClean="0"/>
          </a:p>
        </p:txBody>
      </p:sp>
      <p:pic>
        <p:nvPicPr>
          <p:cNvPr id="21507" name="Picture 4" descr="Adobe Innovation Junxion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73914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54075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cs typeface="Times New Roman" pitchFamily="18" charset="0"/>
              </a:rPr>
              <a:t>Mosaic of habitats that provide conditions favorable one species over another.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Are pests taking advantage of differential crop responses?</a:t>
            </a:r>
            <a:endParaRPr lang="en-US" sz="3200" dirty="0"/>
          </a:p>
        </p:txBody>
      </p:sp>
      <p:pic>
        <p:nvPicPr>
          <p:cNvPr id="15363" name="Picture 2" descr="G:\datafiles\FieldInfo\Slides\m96nir0202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7244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corn respond differently at different locations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00200"/>
            <a:ext cx="3048000" cy="457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Cold Tolerance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657600" y="1600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Salt Tolerance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" y="6324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Pest Resistance</a:t>
            </a:r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2590800" y="64770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Fungal Disease Resistance</a:t>
            </a:r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228600" y="4419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Nutrient Uptake</a:t>
            </a:r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6858000" y="38862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Recovery from Wounding</a:t>
            </a:r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5867400" y="647700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Photosynthetic Capacity</a:t>
            </a:r>
          </a:p>
        </p:txBody>
      </p:sp>
      <p:sp>
        <p:nvSpPr>
          <p:cNvPr id="467977" name="Rectangle 9"/>
          <p:cNvSpPr>
            <a:spLocks noChangeArrowheads="1"/>
          </p:cNvSpPr>
          <p:nvPr/>
        </p:nvSpPr>
        <p:spPr bwMode="auto">
          <a:xfrm>
            <a:off x="6248400" y="160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Drying Tolerance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8382000" y="152400"/>
            <a:ext cx="0" cy="1447800"/>
          </a:xfrm>
          <a:prstGeom prst="line">
            <a:avLst/>
          </a:prstGeom>
          <a:noFill/>
          <a:ln w="1746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2438400" y="152400"/>
            <a:ext cx="0" cy="1524000"/>
          </a:xfrm>
          <a:prstGeom prst="line">
            <a:avLst/>
          </a:prstGeom>
          <a:noFill/>
          <a:ln w="1746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5638800" y="152400"/>
            <a:ext cx="0" cy="1447800"/>
          </a:xfrm>
          <a:prstGeom prst="line">
            <a:avLst/>
          </a:prstGeom>
          <a:noFill/>
          <a:ln w="1746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105400"/>
            <a:ext cx="22860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81600"/>
            <a:ext cx="152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95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984" name="Rectangle 16"/>
          <p:cNvSpPr>
            <a:spLocks noChangeArrowheads="1"/>
          </p:cNvSpPr>
          <p:nvPr/>
        </p:nvSpPr>
        <p:spPr bwMode="auto">
          <a:xfrm>
            <a:off x="685800" y="419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Antonio P. Mallarino 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5791200" y="5181600"/>
            <a:ext cx="0" cy="1295400"/>
          </a:xfrm>
          <a:prstGeom prst="line">
            <a:avLst/>
          </a:prstGeom>
          <a:noFill/>
          <a:ln w="174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2362200" y="5181600"/>
            <a:ext cx="0" cy="1219200"/>
          </a:xfrm>
          <a:prstGeom prst="line">
            <a:avLst/>
          </a:prstGeom>
          <a:noFill/>
          <a:ln w="174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2514600" y="2895600"/>
            <a:ext cx="0" cy="1524000"/>
          </a:xfrm>
          <a:prstGeom prst="line">
            <a:avLst/>
          </a:prstGeom>
          <a:noFill/>
          <a:ln w="174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010400" y="4648200"/>
            <a:ext cx="1828800" cy="1828800"/>
            <a:chOff x="4464" y="1776"/>
            <a:chExt cx="1152" cy="1152"/>
          </a:xfrm>
        </p:grpSpPr>
        <p:pic>
          <p:nvPicPr>
            <p:cNvPr id="23579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" y="2352"/>
              <a:ext cx="41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04" y="2304"/>
              <a:ext cx="307" cy="59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23" descr="MCj0440405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4" y="1872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2" name="Rectangle 24"/>
            <p:cNvSpPr>
              <a:spLocks noChangeArrowheads="1"/>
            </p:cNvSpPr>
            <p:nvPr/>
          </p:nvSpPr>
          <p:spPr bwMode="auto">
            <a:xfrm>
              <a:off x="4656" y="1776"/>
              <a:ext cx="960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25"/>
            <p:cNvSpPr>
              <a:spLocks noChangeShapeType="1"/>
            </p:cNvSpPr>
            <p:nvPr/>
          </p:nvSpPr>
          <p:spPr bwMode="auto">
            <a:xfrm flipH="1">
              <a:off x="4464" y="1824"/>
              <a:ext cx="0" cy="1056"/>
            </a:xfrm>
            <a:prstGeom prst="line">
              <a:avLst/>
            </a:prstGeom>
            <a:noFill/>
            <a:ln w="174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Line 26"/>
          <p:cNvSpPr>
            <a:spLocks noChangeShapeType="1"/>
          </p:cNvSpPr>
          <p:nvPr/>
        </p:nvSpPr>
        <p:spPr bwMode="auto">
          <a:xfrm flipH="1">
            <a:off x="6705600" y="2590800"/>
            <a:ext cx="0" cy="1676400"/>
          </a:xfrm>
          <a:prstGeom prst="line">
            <a:avLst/>
          </a:prstGeom>
          <a:noFill/>
          <a:ln w="174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74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2597150"/>
            <a:ext cx="16002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52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69863"/>
            <a:ext cx="19050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152400"/>
            <a:ext cx="1370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2209800"/>
            <a:ext cx="34290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grown in water stress are sensitive to </a:t>
            </a:r>
            <a:r>
              <a:rPr lang="en-US" dirty="0" err="1" smtClean="0"/>
              <a:t>abiotic</a:t>
            </a:r>
            <a:r>
              <a:rPr lang="en-US" dirty="0" smtClean="0"/>
              <a:t> and biotic stress.</a:t>
            </a:r>
          </a:p>
          <a:p>
            <a:pPr lvl="1"/>
            <a:r>
              <a:rPr lang="en-US" dirty="0" smtClean="0"/>
              <a:t>Nutrient recommendations across landscapes may need modification.</a:t>
            </a:r>
          </a:p>
          <a:p>
            <a:pPr lvl="1"/>
            <a:r>
              <a:rPr lang="en-US" dirty="0" smtClean="0"/>
              <a:t>Plants in water stressed areas may be very sensitive to diseases and insect damage.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Precision recommendations may be needed.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Has drought resistance improved?</a:t>
            </a:r>
            <a:endParaRPr lang="en-US" dirty="0"/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152400" y="1066800"/>
          <a:ext cx="3615108" cy="4648200"/>
        </p:xfrm>
        <a:graphic>
          <a:graphicData uri="http://schemas.openxmlformats.org/presentationml/2006/ole">
            <p:oleObj spid="_x0000_s139266" name="SPW 12.0 Graph" r:id="rId3" imgW="6407640" imgH="8238240" progId="SigmaPlotGraphicObject.11">
              <p:embed/>
            </p:oleObj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3800" y="2438400"/>
          <a:ext cx="5181600" cy="2011680"/>
        </p:xfrm>
        <a:graphic>
          <a:graphicData uri="http://schemas.openxmlformats.org/drawingml/2006/table">
            <a:tbl>
              <a:tblPr/>
              <a:tblGrid>
                <a:gridCol w="992310"/>
                <a:gridCol w="707500"/>
                <a:gridCol w="689394"/>
                <a:gridCol w="689394"/>
                <a:gridCol w="708196"/>
                <a:gridCol w="726302"/>
                <a:gridCol w="668504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Palmer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Drought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Severity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Heating degree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Eastern SD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Rainfall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</a:t>
                      </a:r>
                      <a:b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wheat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Soybean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l"/>
                      <a:endParaRPr lang="en-US" sz="13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kg/ha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kg/ha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kg/ha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1,234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1,341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2,065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-3.35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3,071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2,012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6,321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2012-1974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1,837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4,256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en-US" sz="13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have we done </a:t>
            </a:r>
            <a:br>
              <a:rPr lang="en-US" smtClean="0"/>
            </a:br>
            <a:r>
              <a:rPr lang="en-US" smtClean="0"/>
              <a:t>(SD from 1974 to 2012)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2" y="1752600"/>
          <a:ext cx="8534395" cy="2623747"/>
        </p:xfrm>
        <a:graphic>
          <a:graphicData uri="http://schemas.openxmlformats.org/drawingml/2006/table">
            <a:tbl>
              <a:tblPr/>
              <a:tblGrid>
                <a:gridCol w="738553"/>
                <a:gridCol w="738553"/>
                <a:gridCol w="793689"/>
                <a:gridCol w="199956"/>
                <a:gridCol w="685560"/>
                <a:gridCol w="685560"/>
                <a:gridCol w="271369"/>
                <a:gridCol w="685560"/>
                <a:gridCol w="685560"/>
                <a:gridCol w="199956"/>
                <a:gridCol w="685560"/>
                <a:gridCol w="769475"/>
                <a:gridCol w="164124"/>
                <a:gridCol w="1230920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Harvested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Selling price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Yields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Return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return in 2012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Crop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from higher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yields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ha×1000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ha×1000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$/Mg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$/Mg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Mg/ha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Mg/ha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$/ha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$/ha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$/ha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1,183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Soybean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1,906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Wheat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70" marR="561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tillage and soil health impact yields?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Did soil health improvements impact yield?</a:t>
            </a:r>
          </a:p>
          <a:p>
            <a:endParaRPr lang="en-US" dirty="0" smtClean="0"/>
          </a:p>
          <a:p>
            <a:r>
              <a:rPr lang="en-US" dirty="0" smtClean="0"/>
              <a:t>Can we separate the soil, genetic, and management factors?</a:t>
            </a:r>
          </a:p>
          <a:p>
            <a:endParaRPr lang="en-US" dirty="0" smtClean="0"/>
          </a:p>
        </p:txBody>
      </p:sp>
      <p:graphicFrame>
        <p:nvGraphicFramePr>
          <p:cNvPr id="319489" name="Object 1"/>
          <p:cNvGraphicFramePr>
            <a:graphicFrameLocks noChangeAspect="1"/>
          </p:cNvGraphicFramePr>
          <p:nvPr/>
        </p:nvGraphicFramePr>
        <p:xfrm>
          <a:off x="4572000" y="1905000"/>
          <a:ext cx="4419600" cy="3332901"/>
        </p:xfrm>
        <a:graphic>
          <a:graphicData uri="http://schemas.openxmlformats.org/presentationml/2006/ole">
            <p:oleObj spid="_x0000_s319489" name="SPW 11.0 Graph" r:id="rId3" imgW="5384340" imgH="4060174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990600" y="457200"/>
          <a:ext cx="7141243" cy="5638800"/>
        </p:xfrm>
        <a:graphic>
          <a:graphicData uri="http://schemas.openxmlformats.org/presentationml/2006/ole">
            <p:oleObj spid="_x0000_s140290" name="SPW 12.0 Graph" r:id="rId3" imgW="5004959" imgH="3951827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533400" y="381000"/>
          <a:ext cx="7162800" cy="5440796"/>
        </p:xfrm>
        <a:graphic>
          <a:graphicData uri="http://schemas.openxmlformats.org/presentationml/2006/ole">
            <p:oleObj spid="_x0000_s142337" name="SPW 12.0 Graph" r:id="rId3" imgW="5465016" imgH="4171188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85800" y="152400"/>
          <a:ext cx="6781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3441680"/>
            <a:ext cx="6274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confirmation</a:t>
            </a:r>
          </a:p>
          <a:p>
            <a:endParaRPr lang="en-US" dirty="0" smtClean="0"/>
          </a:p>
          <a:p>
            <a:r>
              <a:rPr lang="en-US" dirty="0" smtClean="0"/>
              <a:t>Advice,  analysis of 88,000 samples from 1992 to 2012</a:t>
            </a:r>
          </a:p>
          <a:p>
            <a:endParaRPr lang="en-US" dirty="0" smtClean="0"/>
          </a:p>
          <a:p>
            <a:r>
              <a:rPr lang="en-US" dirty="0" smtClean="0"/>
              <a:t>Increase from 3.5 to 4.2 % organic matter over a 20 year period (20% increase).  </a:t>
            </a:r>
          </a:p>
          <a:p>
            <a:endParaRPr lang="en-US" dirty="0" smtClean="0"/>
          </a:p>
          <a:p>
            <a:r>
              <a:rPr lang="en-US" dirty="0" smtClean="0"/>
              <a:t>Between 350 to 400 kg SOC/year, (this rate is almost identical to our rate.</a:t>
            </a:r>
          </a:p>
          <a:p>
            <a:endParaRPr lang="en-US" dirty="0" smtClean="0"/>
          </a:p>
          <a:p>
            <a:r>
              <a:rPr lang="en-US" dirty="0" smtClean="0"/>
              <a:t>This is the basis for a California Advanced Fuel Standard application.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Previous mentors at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stressed that research and outreach programs should have deliverables </a:t>
            </a:r>
            <a:r>
              <a:rPr lang="en-US" dirty="0" smtClean="0"/>
              <a:t>with various timelines,  </a:t>
            </a:r>
            <a:endParaRPr lang="en-US" dirty="0" smtClean="0"/>
          </a:p>
          <a:p>
            <a:pPr lvl="1"/>
            <a:r>
              <a:rPr lang="en-US" dirty="0" smtClean="0"/>
              <a:t>1 year (current extension)</a:t>
            </a:r>
          </a:p>
          <a:p>
            <a:pPr lvl="1"/>
            <a:r>
              <a:rPr lang="en-US" dirty="0" smtClean="0"/>
              <a:t>5 years (upcoming extension)</a:t>
            </a:r>
          </a:p>
          <a:p>
            <a:pPr lvl="1"/>
            <a:r>
              <a:rPr lang="en-US" dirty="0" smtClean="0"/>
              <a:t>10-20 years (extension for the future)</a:t>
            </a:r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 smtClean="0"/>
              <a:t>group has built our success on this approach.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Impact on plant available water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219200" y="1295400"/>
          <a:ext cx="6153822" cy="4386372"/>
        </p:xfrm>
        <a:graphic>
          <a:graphicData uri="http://schemas.openxmlformats.org/presentationml/2006/ole">
            <p:oleObj spid="_x0000_s141314" name="SPW 12.0 Graph" r:id="rId3" imgW="5748718" imgH="4091511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improvements in plant available water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523998"/>
          <a:ext cx="7054850" cy="3436565"/>
        </p:xfrm>
        <a:graphic>
          <a:graphicData uri="http://schemas.openxmlformats.org/drawingml/2006/table">
            <a:tbl>
              <a:tblPr/>
              <a:tblGrid>
                <a:gridCol w="909826"/>
                <a:gridCol w="1239210"/>
                <a:gridCol w="936697"/>
                <a:gridCol w="965855"/>
                <a:gridCol w="193900"/>
                <a:gridCol w="726031"/>
                <a:gridCol w="885671"/>
                <a:gridCol w="497871"/>
                <a:gridCol w="699789"/>
              </a:tblGrid>
              <a:tr h="433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 NASS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No-tillage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Water increase in the surface 15 cm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3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2004-2007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2008-2010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2004-2010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No-till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Con. till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10"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adoption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4.85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from reduced tillage and soil health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1" y="1600200"/>
          <a:ext cx="4572000" cy="39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308"/>
                <a:gridCol w="1397783"/>
                <a:gridCol w="2008909"/>
              </a:tblGrid>
              <a:tr h="627818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return due</a:t>
                      </a:r>
                      <a:r>
                        <a:rPr lang="en-US" baseline="0" dirty="0" smtClean="0"/>
                        <a:t> to soil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314,079,000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192,166,000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156,307,000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150,990,000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174,466,000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NW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43,869,000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59,186,000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337,244,000</a:t>
                      </a:r>
                      <a:endParaRPr lang="en-US" dirty="0"/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1,124,788,000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+ genetic impacts,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1974 to 2012 </a:t>
            </a:r>
          </a:p>
          <a:p>
            <a:pPr lvl="1"/>
            <a:r>
              <a:rPr lang="en-US" dirty="0" smtClean="0"/>
              <a:t>maize (+4.3 Mg ha</a:t>
            </a:r>
            <a:r>
              <a:rPr lang="en-US" baseline="30000" dirty="0" smtClean="0"/>
              <a:t>-1</a:t>
            </a:r>
            <a:r>
              <a:rPr lang="en-US" dirty="0" smtClean="0"/>
              <a:t>), $1,183/ha</a:t>
            </a:r>
          </a:p>
          <a:p>
            <a:pPr lvl="1"/>
            <a:r>
              <a:rPr lang="en-US" dirty="0" smtClean="0"/>
              <a:t>soybean (+0.67 Mg ha</a:t>
            </a:r>
            <a:r>
              <a:rPr lang="en-US" baseline="30000" dirty="0" smtClean="0"/>
              <a:t>-1</a:t>
            </a:r>
            <a:r>
              <a:rPr lang="en-US" dirty="0" smtClean="0"/>
              <a:t>), $347/ha</a:t>
            </a:r>
          </a:p>
          <a:p>
            <a:pPr lvl="1"/>
            <a:r>
              <a:rPr lang="en-US" dirty="0" smtClean="0"/>
              <a:t>wheat (+1.84 Mg ha</a:t>
            </a:r>
            <a:r>
              <a:rPr lang="en-US" baseline="30000" dirty="0" smtClean="0"/>
              <a:t>-1</a:t>
            </a:r>
            <a:r>
              <a:rPr lang="en-US" dirty="0" smtClean="0"/>
              <a:t>), $556/ha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Soil management impacts</a:t>
            </a:r>
          </a:p>
          <a:p>
            <a:pPr lvl="1"/>
            <a:r>
              <a:rPr lang="en-US" dirty="0" smtClean="0"/>
              <a:t>22% corn</a:t>
            </a:r>
          </a:p>
          <a:p>
            <a:pPr lvl="1"/>
            <a:r>
              <a:rPr lang="en-US" dirty="0" smtClean="0"/>
              <a:t>61% soybean</a:t>
            </a:r>
          </a:p>
          <a:p>
            <a:pPr lvl="1"/>
            <a:r>
              <a:rPr lang="en-US" dirty="0" smtClean="0"/>
              <a:t>41% wheat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What have we learned</a:t>
            </a:r>
            <a:endParaRPr 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4075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Fields are a mosaic of habitats, 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ach organism having </a:t>
            </a:r>
            <a:r>
              <a:rPr lang="en-US" dirty="0">
                <a:cs typeface="Times New Roman" pitchFamily="18" charset="0"/>
              </a:rPr>
              <a:t>unique characteristics that </a:t>
            </a:r>
            <a:r>
              <a:rPr lang="en-US" dirty="0" smtClean="0">
                <a:cs typeface="Times New Roman" pitchFamily="18" charset="0"/>
              </a:rPr>
              <a:t>are influenced </a:t>
            </a:r>
            <a:r>
              <a:rPr lang="en-US" dirty="0" smtClean="0">
                <a:cs typeface="Times New Roman" pitchFamily="18" charset="0"/>
              </a:rPr>
              <a:t>by,</a:t>
            </a:r>
            <a:endParaRPr lang="en-US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Climate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Soil </a:t>
            </a:r>
            <a:r>
              <a:rPr lang="en-US" dirty="0">
                <a:cs typeface="Times New Roman" pitchFamily="18" charset="0"/>
              </a:rPr>
              <a:t>properties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Crop </a:t>
            </a:r>
            <a:r>
              <a:rPr lang="en-US" dirty="0">
                <a:cs typeface="Times New Roman" pitchFamily="18" charset="0"/>
              </a:rPr>
              <a:t>yields. 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err="1" smtClean="0">
                <a:cs typeface="Times New Roman" pitchFamily="18" charset="0"/>
              </a:rPr>
              <a:t>Abiotic</a:t>
            </a:r>
            <a:r>
              <a:rPr lang="en-US" dirty="0" smtClean="0">
                <a:cs typeface="Times New Roman" pitchFamily="18" charset="0"/>
              </a:rPr>
              <a:t> and biotic stresses may </a:t>
            </a:r>
            <a:r>
              <a:rPr lang="en-US" dirty="0" smtClean="0">
                <a:cs typeface="Times New Roman" pitchFamily="18" charset="0"/>
              </a:rPr>
              <a:t>interact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Water stress may impact other factors,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►"/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effectiveness of matching solutions to problems rests on the a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ability to identify problems, characterize the site, and develop appropriate solutions.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Genetic and management improvements are providing opportunities for row crop production to expand into marginal soils.</a:t>
            </a:r>
          </a:p>
          <a:p>
            <a:endParaRPr lang="en-US" dirty="0" smtClean="0"/>
          </a:p>
          <a:p>
            <a:r>
              <a:rPr lang="en-US" dirty="0" smtClean="0"/>
              <a:t>To prevent the implementation of non-sustainable practices on these soils, careful management should be followed.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need to integrate molecular biology, and applied agronomy to improve our understanding of agricultural systems.</a:t>
            </a:r>
          </a:p>
          <a:p>
            <a:endParaRPr lang="en-US" dirty="0" smtClean="0"/>
          </a:p>
          <a:p>
            <a:r>
              <a:rPr lang="en-US" dirty="0" smtClean="0"/>
              <a:t>Technology advances have made it possible to do stuff that was impossible 4 years ago.</a:t>
            </a:r>
          </a:p>
          <a:p>
            <a:endParaRPr lang="en-US" dirty="0" smtClean="0"/>
          </a:p>
          <a:p>
            <a:r>
              <a:rPr lang="en-US" dirty="0" smtClean="0"/>
              <a:t>Mathematics can be used to convert this information into higher yields and wealth.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increasing WUE providing an opportunity to move corn into more marginal lands?</a:t>
            </a:r>
          </a:p>
          <a:p>
            <a:pPr lvl="1"/>
            <a:r>
              <a:rPr lang="en-US" dirty="0" smtClean="0"/>
              <a:t>Range or CRP</a:t>
            </a:r>
          </a:p>
          <a:p>
            <a:pPr lvl="1"/>
            <a:r>
              <a:rPr lang="en-US" dirty="0" smtClean="0"/>
              <a:t>We are currently conducting an careful assessment of land use change.  </a:t>
            </a:r>
          </a:p>
          <a:p>
            <a:pPr lvl="1"/>
            <a:r>
              <a:rPr lang="en-US" dirty="0" smtClean="0"/>
              <a:t>Accurate benchmarks are needed.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5" name="Object 1"/>
          <p:cNvGraphicFramePr>
            <a:graphicFrameLocks noChangeAspect="1"/>
          </p:cNvGraphicFramePr>
          <p:nvPr/>
        </p:nvGraphicFramePr>
        <p:xfrm>
          <a:off x="914400" y="-152400"/>
          <a:ext cx="6629400" cy="5280147"/>
        </p:xfrm>
        <a:graphic>
          <a:graphicData uri="http://schemas.openxmlformats.org/presentationml/2006/ole">
            <p:oleObj spid="_x0000_s202754" name="SPW 12.0 Graph" r:id="rId3" imgW="6247448" imgH="4979622" progId="SigmaPlotGraphicObject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Can we improve food security and resilience against extreme climatic events by narrowing the yield gap?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Should we convert marginal lands into row crop production?</a:t>
            </a:r>
            <a:endParaRPr lang="en-US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or teaching products:  GIS/mathematics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Site-Specific Management Guideline.  1999.  Clay, D.E. et al. (ed.). Potash and Phosphate Institute.  Available at </a:t>
            </a:r>
            <a:r>
              <a:rPr lang="en-US" u="sng" dirty="0" smtClean="0">
                <a:hlinkClick r:id="rId2"/>
              </a:rPr>
              <a:t>http://www.ppi-far.org/ssmg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GIS Applications in Agriculture. 2007.   Pierce F.J. and D. Clay (</a:t>
            </a:r>
            <a:r>
              <a:rPr lang="en-US" dirty="0" err="1" smtClean="0"/>
              <a:t>eds</a:t>
            </a:r>
            <a:r>
              <a:rPr lang="en-US" dirty="0" smtClean="0"/>
              <a:t>).  CRC Press, Taylor and Francis, New York, New York. http://www.crcpress.com/product/isbn/0849375266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GIS </a:t>
            </a:r>
            <a:r>
              <a:rPr lang="en-US" dirty="0" smtClean="0"/>
              <a:t>Applications in Agriculture:  Nutrient Management for Improved Energy Efficiency.  Clay and Shanahan (</a:t>
            </a:r>
            <a:r>
              <a:rPr lang="en-US" dirty="0" err="1" smtClean="0"/>
              <a:t>eds</a:t>
            </a:r>
            <a:r>
              <a:rPr lang="en-US" dirty="0" smtClean="0"/>
              <a:t>). 2011. Available at  </a:t>
            </a:r>
            <a:r>
              <a:rPr lang="en-US" u="sng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www.crcpress.com/product/isbn/0849375266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Mathematics and Science for Agronomists and Soil Scientists. 2011.  Clay, D.E., S.A. Clay, C.G. Carlson, and S. Murrell. International Plant Nutrition Institute, available at </a:t>
            </a:r>
            <a:r>
              <a:rPr lang="en-US" u="sng" dirty="0" smtClean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ppi-store.stores.yahoo.net/maandcaforag.html</a:t>
            </a:r>
            <a:endParaRPr lang="en-US" u="sng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Mathematics and Science for Agronomists and Soil Scientists:  Metric Version, 2012. Clay, D.E., S.A. Clay, C.G. Carlson, and S. Murrell. International Plant Nutrition Institute, available at </a:t>
            </a:r>
            <a:r>
              <a:rPr lang="en-US" u="sng" dirty="0" smtClean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ppi-store.stores.yahoo.net/maandcaforag.html</a:t>
            </a: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371600" y="1219200"/>
          <a:ext cx="5943600" cy="4733925"/>
        </p:xfrm>
        <a:graphic>
          <a:graphicData uri="http://schemas.openxmlformats.org/presentationml/2006/ole">
            <p:oleObj spid="_x0000_s3073" name="SPW 12.0 Graph" r:id="rId3" imgW="6247448" imgH="4979622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990600" y="1905000"/>
          <a:ext cx="7010400" cy="4257919"/>
        </p:xfrm>
        <a:graphic>
          <a:graphicData uri="http://schemas.openxmlformats.org/presentationml/2006/ole">
            <p:oleObj spid="_x0000_s36865" name="SPW 12.0 Graph" r:id="rId3" imgW="6481143" imgH="3931491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713984" y="1447800"/>
          <a:ext cx="7442130" cy="4876800"/>
        </p:xfrm>
        <a:graphic>
          <a:graphicData uri="http://schemas.openxmlformats.org/presentationml/2006/ole">
            <p:oleObj spid="_x0000_s34817" name="SPW 12.0 Graph" r:id="rId3" imgW="6641830" imgH="4344543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060508" y="1600200"/>
          <a:ext cx="6221835" cy="4572000"/>
        </p:xfrm>
        <a:graphic>
          <a:graphicData uri="http://schemas.openxmlformats.org/presentationml/2006/ole">
            <p:oleObj spid="_x0000_s37889" name="SPW 12.0 Graph" r:id="rId3" imgW="5842730" imgH="4293870" progId="SigmaPlotGraphicObjec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Case study 1:  Moody and Brookings fields</a:t>
            </a:r>
            <a:endParaRPr lang="en-US" sz="3600" dirty="0"/>
          </a:p>
        </p:txBody>
      </p:sp>
      <p:pic>
        <p:nvPicPr>
          <p:cNvPr id="17411" name="Picture 14" descr="m00beanyie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1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9975" cy="2209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Across the nation, numerous projects found very poor relationships between the chemical characteristics and yield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800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53000" y="2286000"/>
          <a:ext cx="3743325" cy="2890838"/>
        </p:xfrm>
        <a:graphic>
          <a:graphicData uri="http://schemas.openxmlformats.org/presentationml/2006/ole">
            <p:oleObj spid="_x0000_s39938" name="SPW 6.0 Graph" r:id="rId4" imgW="5810040" imgH="4867200" progId="SigmaPlotGraphicObject.11">
              <p:embed/>
            </p:oleObj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971800" y="5638800"/>
            <a:ext cx="371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What does this mean?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Soil P and yield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505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files\m1984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2779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267200" y="19812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Old hay stacks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676400" y="2209800"/>
            <a:ext cx="2667000" cy="1447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638800" y="2209800"/>
            <a:ext cx="533400" cy="1143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20488" name="Picture 8" descr="C:\Chang\Moody\1999\m99cornyiel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029200" y="2362200"/>
            <a:ext cx="838200" cy="2590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152400" y="4549775"/>
            <a:ext cx="335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We did find that historical management impacted current chemical characteristics.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1143000"/>
            <a:ext cx="8001000" cy="320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715000" y="1295400"/>
            <a:ext cx="2895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Carbon </a:t>
            </a:r>
            <a:br>
              <a:rPr lang="en-US" sz="3200" dirty="0" smtClean="0"/>
            </a:br>
            <a:r>
              <a:rPr lang="en-US" sz="3200" dirty="0" smtClean="0"/>
              <a:t>Fractionation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0574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350" y="1066800"/>
            <a:ext cx="7639050" cy="2908300"/>
            <a:chOff x="276" y="288"/>
            <a:chExt cx="4812" cy="1832"/>
          </a:xfrm>
        </p:grpSpPr>
        <p:sp>
          <p:nvSpPr>
            <p:cNvPr id="38925" name="Line 6"/>
            <p:cNvSpPr>
              <a:spLocks noChangeShapeType="1"/>
            </p:cNvSpPr>
            <p:nvPr/>
          </p:nvSpPr>
          <p:spPr bwMode="auto">
            <a:xfrm flipV="1">
              <a:off x="1296" y="28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6" name="Line 7"/>
            <p:cNvSpPr>
              <a:spLocks noChangeShapeType="1"/>
            </p:cNvSpPr>
            <p:nvPr/>
          </p:nvSpPr>
          <p:spPr bwMode="auto">
            <a:xfrm>
              <a:off x="1296" y="172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7" name="Freeform 8"/>
            <p:cNvSpPr>
              <a:spLocks/>
            </p:cNvSpPr>
            <p:nvPr/>
          </p:nvSpPr>
          <p:spPr bwMode="auto">
            <a:xfrm>
              <a:off x="1284" y="1008"/>
              <a:ext cx="992" cy="1112"/>
            </a:xfrm>
            <a:custGeom>
              <a:avLst/>
              <a:gdLst>
                <a:gd name="T0" fmla="*/ 0 w 992"/>
                <a:gd name="T1" fmla="*/ 288 h 1112"/>
                <a:gd name="T2" fmla="*/ 240 w 992"/>
                <a:gd name="T3" fmla="*/ 48 h 1112"/>
                <a:gd name="T4" fmla="*/ 720 w 992"/>
                <a:gd name="T5" fmla="*/ 48 h 1112"/>
                <a:gd name="T6" fmla="*/ 912 w 992"/>
                <a:gd name="T7" fmla="*/ 336 h 1112"/>
                <a:gd name="T8" fmla="*/ 912 w 992"/>
                <a:gd name="T9" fmla="*/ 768 h 1112"/>
                <a:gd name="T10" fmla="*/ 432 w 992"/>
                <a:gd name="T11" fmla="*/ 1104 h 1112"/>
                <a:gd name="T12" fmla="*/ 0 w 992"/>
                <a:gd name="T13" fmla="*/ 720 h 1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2"/>
                <a:gd name="T22" fmla="*/ 0 h 1112"/>
                <a:gd name="T23" fmla="*/ 992 w 992"/>
                <a:gd name="T24" fmla="*/ 1112 h 1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2" h="1112">
                  <a:moveTo>
                    <a:pt x="0" y="288"/>
                  </a:moveTo>
                  <a:cubicBezTo>
                    <a:pt x="60" y="188"/>
                    <a:pt x="120" y="88"/>
                    <a:pt x="240" y="48"/>
                  </a:cubicBezTo>
                  <a:cubicBezTo>
                    <a:pt x="360" y="8"/>
                    <a:pt x="608" y="0"/>
                    <a:pt x="720" y="48"/>
                  </a:cubicBezTo>
                  <a:cubicBezTo>
                    <a:pt x="832" y="96"/>
                    <a:pt x="880" y="216"/>
                    <a:pt x="912" y="336"/>
                  </a:cubicBezTo>
                  <a:cubicBezTo>
                    <a:pt x="944" y="456"/>
                    <a:pt x="992" y="640"/>
                    <a:pt x="912" y="768"/>
                  </a:cubicBezTo>
                  <a:cubicBezTo>
                    <a:pt x="832" y="896"/>
                    <a:pt x="584" y="1112"/>
                    <a:pt x="432" y="1104"/>
                  </a:cubicBezTo>
                  <a:cubicBezTo>
                    <a:pt x="280" y="1096"/>
                    <a:pt x="140" y="908"/>
                    <a:pt x="0" y="72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8" name="Text Box 9"/>
            <p:cNvSpPr txBox="1">
              <a:spLocks noChangeArrowheads="1"/>
            </p:cNvSpPr>
            <p:nvPr/>
          </p:nvSpPr>
          <p:spPr bwMode="auto">
            <a:xfrm>
              <a:off x="276" y="1296"/>
              <a:ext cx="6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Verdana" pitchFamily="34" charset="0"/>
                </a:rPr>
                <a:t>CO</a:t>
              </a:r>
              <a:r>
                <a:rPr lang="en-US" sz="3200" baseline="-25000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38929" name="Line 10"/>
            <p:cNvSpPr>
              <a:spLocks noChangeShapeType="1"/>
            </p:cNvSpPr>
            <p:nvPr/>
          </p:nvSpPr>
          <p:spPr bwMode="auto">
            <a:xfrm>
              <a:off x="900" y="153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0" name="Line 11"/>
            <p:cNvSpPr>
              <a:spLocks noChangeShapeType="1"/>
            </p:cNvSpPr>
            <p:nvPr/>
          </p:nvSpPr>
          <p:spPr bwMode="auto">
            <a:xfrm>
              <a:off x="2100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1" name="Text Box 12"/>
            <p:cNvSpPr txBox="1">
              <a:spLocks noChangeArrowheads="1"/>
            </p:cNvSpPr>
            <p:nvPr/>
          </p:nvSpPr>
          <p:spPr bwMode="auto">
            <a:xfrm>
              <a:off x="2532" y="1344"/>
              <a:ext cx="9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>
                  <a:latin typeface="Verdana" pitchFamily="34" charset="0"/>
                </a:rPr>
                <a:t>HCO</a:t>
              </a:r>
              <a:r>
                <a:rPr lang="en-US" sz="3200" baseline="-25000" dirty="0">
                  <a:latin typeface="Verdana" pitchFamily="34" charset="0"/>
                </a:rPr>
                <a:t>3</a:t>
              </a:r>
            </a:p>
          </p:txBody>
        </p:sp>
        <p:sp>
          <p:nvSpPr>
            <p:cNvPr id="38932" name="Line 13"/>
            <p:cNvSpPr>
              <a:spLocks noChangeShapeType="1"/>
            </p:cNvSpPr>
            <p:nvPr/>
          </p:nvSpPr>
          <p:spPr bwMode="auto">
            <a:xfrm>
              <a:off x="3444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3" name="Text Box 14"/>
            <p:cNvSpPr txBox="1">
              <a:spLocks noChangeArrowheads="1"/>
            </p:cNvSpPr>
            <p:nvPr/>
          </p:nvSpPr>
          <p:spPr bwMode="auto">
            <a:xfrm>
              <a:off x="4212" y="1344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Verdana" pitchFamily="34" charset="0"/>
                </a:rPr>
                <a:t>Sugar</a:t>
              </a:r>
            </a:p>
          </p:txBody>
        </p:sp>
        <p:sp>
          <p:nvSpPr>
            <p:cNvPr id="38934" name="Text Box 15"/>
            <p:cNvSpPr txBox="1">
              <a:spLocks noChangeArrowheads="1"/>
            </p:cNvSpPr>
            <p:nvPr/>
          </p:nvSpPr>
          <p:spPr bwMode="auto">
            <a:xfrm>
              <a:off x="324" y="1008"/>
              <a:ext cx="7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Verdana" pitchFamily="34" charset="0"/>
                </a:rPr>
                <a:t>Water</a:t>
              </a:r>
            </a:p>
          </p:txBody>
        </p:sp>
        <p:sp>
          <p:nvSpPr>
            <p:cNvPr id="38935" name="Line 16"/>
            <p:cNvSpPr>
              <a:spLocks noChangeShapeType="1"/>
            </p:cNvSpPr>
            <p:nvPr/>
          </p:nvSpPr>
          <p:spPr bwMode="auto">
            <a:xfrm>
              <a:off x="996" y="1248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6" name="Text Box 17"/>
            <p:cNvSpPr txBox="1">
              <a:spLocks noChangeArrowheads="1"/>
            </p:cNvSpPr>
            <p:nvPr/>
          </p:nvSpPr>
          <p:spPr bwMode="auto">
            <a:xfrm>
              <a:off x="2292" y="960"/>
              <a:ext cx="11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Enriched in </a:t>
              </a:r>
              <a:r>
                <a:rPr lang="en-US" baseline="30000" dirty="0">
                  <a:latin typeface="Verdana" pitchFamily="34" charset="0"/>
                </a:rPr>
                <a:t>13</a:t>
              </a:r>
              <a:r>
                <a:rPr lang="en-US" dirty="0">
                  <a:latin typeface="Verdana" pitchFamily="34" charset="0"/>
                </a:rPr>
                <a:t>C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9350" y="2438400"/>
            <a:ext cx="2133600" cy="808038"/>
            <a:chOff x="1524" y="1536"/>
            <a:chExt cx="1344" cy="509"/>
          </a:xfrm>
        </p:grpSpPr>
        <p:sp>
          <p:nvSpPr>
            <p:cNvPr id="38923" name="Text Box 19"/>
            <p:cNvSpPr txBox="1">
              <a:spLocks noChangeArrowheads="1"/>
            </p:cNvSpPr>
            <p:nvPr/>
          </p:nvSpPr>
          <p:spPr bwMode="auto">
            <a:xfrm>
              <a:off x="1524" y="1680"/>
              <a:ext cx="6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Verdana" pitchFamily="34" charset="0"/>
                </a:rPr>
                <a:t>CO</a:t>
              </a:r>
              <a:r>
                <a:rPr lang="en-US" sz="3200" baseline="-25000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38924" name="Line 20"/>
            <p:cNvSpPr>
              <a:spLocks noChangeShapeType="1"/>
            </p:cNvSpPr>
            <p:nvPr/>
          </p:nvSpPr>
          <p:spPr bwMode="auto">
            <a:xfrm>
              <a:off x="28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2590800" y="1309688"/>
            <a:ext cx="15890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Stomata</a:t>
            </a:r>
          </a:p>
        </p:txBody>
      </p:sp>
      <p:sp>
        <p:nvSpPr>
          <p:cNvPr id="38920" name="Line 22"/>
          <p:cNvSpPr>
            <a:spLocks noChangeShapeType="1"/>
          </p:cNvSpPr>
          <p:nvPr/>
        </p:nvSpPr>
        <p:spPr bwMode="auto">
          <a:xfrm flipH="1">
            <a:off x="2971800" y="1752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1171575" y="0"/>
            <a:ext cx="6651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C-13 isotopic discrimination can be </a:t>
            </a:r>
          </a:p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used to assess stress.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dirty="0"/>
              <a:t>Yield losses due to water stress</a:t>
            </a:r>
          </a:p>
          <a:p>
            <a:pPr>
              <a:buFont typeface="Arial" charset="0"/>
              <a:buChar char="►"/>
              <a:defRPr/>
            </a:pPr>
            <a:r>
              <a:rPr lang="en-US" dirty="0"/>
              <a:t>Yield losses due to N stress</a:t>
            </a:r>
          </a:p>
        </p:txBody>
      </p:sp>
      <p:pic>
        <p:nvPicPr>
          <p:cNvPr id="49156" name="Picture 6" descr="i0043-1745-053-01-0023-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305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new knowledge through the creation of new tools</a:t>
            </a:r>
            <a:r>
              <a:rPr lang="en-US" sz="3600" dirty="0" smtClean="0"/>
              <a:t>: isotopic techniques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Precipitation use efficiency</a:t>
            </a:r>
          </a:p>
        </p:txBody>
      </p:sp>
      <p:graphicFrame>
        <p:nvGraphicFramePr>
          <p:cNvPr id="209950" name="Group 30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PUE (Kg grain/cm water)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Lsd 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(0.05)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Extension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 Step-by-Step Field Analysis.  2008.  Logsdon, S., D.E. Clay, D. Moore, and T. </a:t>
            </a:r>
            <a:r>
              <a:rPr lang="en-US" dirty="0" err="1" smtClean="0"/>
              <a:t>Tsegaye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). American Society of Agronomy.  Madison, WI.  Available at </a:t>
            </a:r>
            <a:r>
              <a:rPr lang="en-US" dirty="0" smtClean="0">
                <a:hlinkClick r:id="rId2"/>
              </a:rPr>
              <a:t>https://portal.sciencesocieties.org/Resources/Files/downloads/pdf/B60915.pdf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South Dakota Corn Best Management Practices.  2009.  Clay, D.E., S.A. Clay, and K. </a:t>
            </a:r>
            <a:r>
              <a:rPr lang="en-US" dirty="0" err="1" smtClean="0"/>
              <a:t>Reistma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).  SDSU, Brookings, SD.  Available at </a:t>
            </a:r>
            <a:r>
              <a:rPr lang="en-US" u="sng" dirty="0" smtClean="0">
                <a:hlinkClick r:id="rId3"/>
              </a:rPr>
              <a:t>http://pubstorage.sdstate.edu/AgBio_Publications/articles/EC929.pdf</a:t>
            </a:r>
            <a:r>
              <a:rPr lang="en-US" dirty="0" smtClean="0"/>
              <a:t>. Soil Science: 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IGROW </a:t>
            </a:r>
            <a:r>
              <a:rPr lang="en-US" dirty="0" smtClean="0"/>
              <a:t>Wheat:  Best Management Practices for Wheat Production. 2012.  Clay D.E., C.G. Carlson, and K. Dalsted (</a:t>
            </a:r>
            <a:r>
              <a:rPr lang="en-US" dirty="0" err="1" smtClean="0"/>
              <a:t>eds</a:t>
            </a:r>
            <a:r>
              <a:rPr lang="en-US" dirty="0" smtClean="0"/>
              <a:t>).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IGROW Soybeans:  Best Management Practices for Soybean Production. 2013.  Clay, D.E., S.A. Clay, C.G. Carlson, C. Hay, L. Wagner, and D. Deneke (eds.).</a:t>
            </a:r>
          </a:p>
          <a:p>
            <a:pPr lvl="1"/>
            <a:r>
              <a:rPr lang="en-US" dirty="0" smtClean="0"/>
              <a:t>60 chapters with over 50 authors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219200"/>
          </a:xfrm>
        </p:spPr>
        <p:txBody>
          <a:bodyPr/>
          <a:lstStyle/>
          <a:p>
            <a:pPr>
              <a:defRPr/>
            </a:pPr>
            <a:r>
              <a:rPr lang="en-US" sz="3500"/>
              <a:t>Yield zone  impacted uptake efficiency</a:t>
            </a:r>
          </a:p>
        </p:txBody>
      </p:sp>
      <p:graphicFrame>
        <p:nvGraphicFramePr>
          <p:cNvPr id="175136" name="Group 32"/>
          <p:cNvGraphicFramePr>
            <a:graphicFrameLocks noGrp="1"/>
          </p:cNvGraphicFramePr>
          <p:nvPr>
            <p:ph/>
          </p:nvPr>
        </p:nvGraphicFramePr>
        <p:xfrm>
          <a:off x="685800" y="2133600"/>
          <a:ext cx="7315200" cy="2833688"/>
        </p:xfrm>
        <a:graphic>
          <a:graphicData uri="http://schemas.openxmlformats.org/drawingml/2006/table">
            <a:tbl>
              <a:tblPr/>
              <a:tblGrid>
                <a:gridCol w="2322513"/>
                <a:gridCol w="344487"/>
                <a:gridCol w="1912938"/>
                <a:gridCol w="2735262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Soil N Efficiency (O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Natural rainfall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 +irrigation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1524000" y="0"/>
            <a:ext cx="7315200" cy="3346450"/>
            <a:chOff x="2129" y="5301"/>
            <a:chExt cx="7453" cy="3431"/>
          </a:xfrm>
        </p:grpSpPr>
        <p:sp>
          <p:nvSpPr>
            <p:cNvPr id="2056" name="AutoShape 26"/>
            <p:cNvSpPr>
              <a:spLocks noChangeAspect="1" noChangeArrowheads="1"/>
            </p:cNvSpPr>
            <p:nvPr/>
          </p:nvSpPr>
          <p:spPr bwMode="auto">
            <a:xfrm>
              <a:off x="2129" y="5301"/>
              <a:ext cx="7453" cy="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Text Box 27"/>
            <p:cNvSpPr txBox="1">
              <a:spLocks noChangeArrowheads="1"/>
            </p:cNvSpPr>
            <p:nvPr/>
          </p:nvSpPr>
          <p:spPr bwMode="auto">
            <a:xfrm>
              <a:off x="4150" y="7842"/>
              <a:ext cx="3537" cy="6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Soil organic carbon</a:t>
              </a:r>
              <a:endParaRPr lang="en-US"/>
            </a:p>
          </p:txBody>
        </p:sp>
        <p:sp>
          <p:nvSpPr>
            <p:cNvPr id="2058" name="Line 28"/>
            <p:cNvSpPr>
              <a:spLocks noChangeShapeType="1"/>
            </p:cNvSpPr>
            <p:nvPr/>
          </p:nvSpPr>
          <p:spPr bwMode="auto">
            <a:xfrm flipV="1">
              <a:off x="5919" y="6699"/>
              <a:ext cx="1768" cy="11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Text Box 29"/>
            <p:cNvSpPr txBox="1">
              <a:spLocks noChangeArrowheads="1"/>
            </p:cNvSpPr>
            <p:nvPr/>
          </p:nvSpPr>
          <p:spPr bwMode="auto">
            <a:xfrm>
              <a:off x="7182" y="6063"/>
              <a:ext cx="1010" cy="50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CO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2060" name="Text Box 30"/>
            <p:cNvSpPr txBox="1">
              <a:spLocks noChangeArrowheads="1"/>
            </p:cNvSpPr>
            <p:nvPr/>
          </p:nvSpPr>
          <p:spPr bwMode="auto">
            <a:xfrm>
              <a:off x="7056" y="6953"/>
              <a:ext cx="88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Times New Roman" pitchFamily="18" charset="0"/>
                </a:rPr>
                <a:t>k</a:t>
              </a:r>
              <a:r>
                <a:rPr lang="en-US" sz="2400" baseline="-25000">
                  <a:latin typeface="Times New Roman" pitchFamily="18" charset="0"/>
                </a:rPr>
                <a:t>SOC</a:t>
              </a:r>
              <a:endParaRPr lang="en-US"/>
            </a:p>
          </p:txBody>
        </p:sp>
        <p:sp>
          <p:nvSpPr>
            <p:cNvPr id="2061" name="Text Box 31"/>
            <p:cNvSpPr txBox="1">
              <a:spLocks noChangeArrowheads="1"/>
            </p:cNvSpPr>
            <p:nvPr/>
          </p:nvSpPr>
          <p:spPr bwMode="auto">
            <a:xfrm>
              <a:off x="3519" y="7080"/>
              <a:ext cx="1011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Times New Roman" pitchFamily="18" charset="0"/>
                </a:rPr>
                <a:t>k</a:t>
              </a:r>
              <a:r>
                <a:rPr lang="en-US" sz="2400" baseline="-25000">
                  <a:latin typeface="Times New Roman" pitchFamily="18" charset="0"/>
                </a:rPr>
                <a:t>NHC</a:t>
              </a:r>
              <a:endParaRPr lang="en-US"/>
            </a:p>
          </p:txBody>
        </p:sp>
        <p:sp>
          <p:nvSpPr>
            <p:cNvPr id="2062" name="Line 32"/>
            <p:cNvSpPr>
              <a:spLocks noChangeShapeType="1"/>
            </p:cNvSpPr>
            <p:nvPr/>
          </p:nvSpPr>
          <p:spPr bwMode="auto">
            <a:xfrm>
              <a:off x="4276" y="6953"/>
              <a:ext cx="1390" cy="8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Text Box 33"/>
            <p:cNvSpPr txBox="1">
              <a:spLocks noChangeArrowheads="1"/>
            </p:cNvSpPr>
            <p:nvPr/>
          </p:nvSpPr>
          <p:spPr bwMode="auto">
            <a:xfrm>
              <a:off x="2761" y="5771"/>
              <a:ext cx="3284" cy="114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Non-harvested plant residues </a:t>
              </a:r>
              <a:endParaRPr lang="en-US"/>
            </a:p>
          </p:txBody>
        </p:sp>
      </p:grp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895600" y="3581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kSOC • SOCe = kNHC •  NHCm </a:t>
            </a:r>
          </a:p>
        </p:txBody>
      </p:sp>
      <p:sp>
        <p:nvSpPr>
          <p:cNvPr id="2053" name="Rectangle 3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37"/>
          <p:cNvSpPr>
            <a:spLocks noChangeArrowheads="1"/>
          </p:cNvSpPr>
          <p:nvPr/>
        </p:nvSpPr>
        <p:spPr bwMode="auto">
          <a:xfrm>
            <a:off x="2895600" y="3962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NHCa = NHCa + (NHCm –NHCm) </a:t>
            </a:r>
          </a:p>
        </p:txBody>
      </p:sp>
      <p:sp>
        <p:nvSpPr>
          <p:cNvPr id="2055" name="Rectangle 41"/>
          <p:cNvSpPr>
            <a:spLocks noChangeArrowheads="1"/>
          </p:cNvSpPr>
          <p:nvPr/>
        </p:nvSpPr>
        <p:spPr bwMode="auto">
          <a:xfrm>
            <a:off x="2895600" y="44196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δSOC/δt = kNHC [NHCa –NHCm]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1066800" y="4953000"/>
          <a:ext cx="7620000" cy="1411288"/>
        </p:xfrm>
        <a:graphic>
          <a:graphicData uri="http://schemas.openxmlformats.org/presentationml/2006/ole">
            <p:oleObj spid="_x0000_s44034" name="Equation" r:id="rId3" imgW="26031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457200"/>
            <a:ext cx="5486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u="sng" smtClean="0"/>
              <a:t>Organic C additions</a:t>
            </a:r>
            <a:r>
              <a:rPr lang="en-US" sz="2400" smtClean="0"/>
              <a:t> = m (</a:t>
            </a:r>
            <a:r>
              <a:rPr lang="en-US" sz="2400" u="sng" smtClean="0"/>
              <a:t>dDOC</a:t>
            </a:r>
            <a:r>
              <a:rPr lang="en-US" sz="2400" smtClean="0"/>
              <a:t>) + b</a:t>
            </a:r>
            <a:r>
              <a:rPr lang="en-US" sz="2400" u="sng" smtClean="0"/>
              <a:t>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     SOC</a:t>
            </a:r>
            <a:r>
              <a:rPr lang="en-US" sz="2400" baseline="-25000" smtClean="0"/>
              <a:t>i</a:t>
            </a:r>
            <a:r>
              <a:rPr lang="en-US" sz="2400" smtClean="0"/>
              <a:t>		       dt</a:t>
            </a:r>
            <a:br>
              <a:rPr lang="en-US" sz="2400" smtClean="0"/>
            </a:br>
            <a:endParaRPr lang="en-US" sz="2400" u="sng" smtClean="0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3124200" y="1600200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3124200" y="4800600"/>
            <a:ext cx="449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43000" y="2667000"/>
            <a:ext cx="1830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Organic C</a:t>
            </a:r>
            <a:r>
              <a:rPr lang="en-US" sz="2400" b="1" u="sng"/>
              <a:t> </a:t>
            </a:r>
          </a:p>
          <a:p>
            <a:r>
              <a:rPr lang="en-US" sz="2400" b="1" u="sng"/>
              <a:t>additions</a:t>
            </a:r>
          </a:p>
          <a:p>
            <a:r>
              <a:rPr lang="en-US" sz="2400" b="1"/>
              <a:t>    SOC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937125" y="5289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089525" y="4833938"/>
            <a:ext cx="100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dSOC</a:t>
            </a:r>
          </a:p>
          <a:p>
            <a:pPr>
              <a:defRPr/>
            </a:pPr>
            <a:r>
              <a:rPr lang="en-US" b="1">
                <a:latin typeface="Arial" charset="0"/>
              </a:rPr>
              <a:t>    </a:t>
            </a:r>
            <a:r>
              <a:rPr lang="en-US" sz="2400" b="1">
                <a:latin typeface="Arial" charset="0"/>
              </a:rPr>
              <a:t>dt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124200" y="1981200"/>
            <a:ext cx="320040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 flipV="1">
            <a:off x="3124200" y="3657600"/>
            <a:ext cx="30480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724400" y="2819400"/>
            <a:ext cx="3649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Fraction that needs to </a:t>
            </a:r>
          </a:p>
          <a:p>
            <a:r>
              <a:rPr lang="en-US" sz="2400" b="1"/>
              <a:t>Be replaced in each</a:t>
            </a:r>
          </a:p>
          <a:p>
            <a:r>
              <a:rPr lang="en-US" sz="2400" b="1"/>
              <a:t>time-step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33400" y="5638800"/>
            <a:ext cx="784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we accept this equation then, we can use data with different changes in </a:t>
            </a:r>
          </a:p>
          <a:p>
            <a:r>
              <a:rPr lang="en-US"/>
              <a:t>DOC or Non-harvested biomass to determine the maintenance requirement.</a:t>
            </a:r>
          </a:p>
        </p:txBody>
      </p: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book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Serving on the tri-societies book committee,</a:t>
            </a:r>
          </a:p>
          <a:p>
            <a:pPr lvl="1"/>
            <a:r>
              <a:rPr lang="en-US" dirty="0" smtClean="0"/>
              <a:t>Assisting in the development of manual on precision conservation (Jorge </a:t>
            </a:r>
            <a:r>
              <a:rPr lang="en-US" dirty="0" smtClean="0"/>
              <a:t>Delgado)</a:t>
            </a:r>
            <a:endParaRPr lang="en-US" dirty="0" smtClean="0"/>
          </a:p>
          <a:p>
            <a:pPr lvl="1"/>
            <a:r>
              <a:rPr lang="en-US" dirty="0" smtClean="0"/>
              <a:t>Precision Conservation: Developing a Carbon Budget and Calculating the Mineralization Rate Constants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Revision the South Dakota Corn Best Management Practices manual</a:t>
            </a:r>
          </a:p>
          <a:p>
            <a:pPr lvl="1"/>
            <a:r>
              <a:rPr lang="en-US" dirty="0" smtClean="0"/>
              <a:t>Just starting</a:t>
            </a:r>
          </a:p>
          <a:p>
            <a:r>
              <a:rPr lang="en-US" dirty="0" smtClean="0"/>
              <a:t>Starting a new book on </a:t>
            </a:r>
          </a:p>
          <a:p>
            <a:pPr lvl="1"/>
            <a:r>
              <a:rPr lang="en-US" dirty="0" smtClean="0"/>
              <a:t>Practical Mathematics for Precision Farming</a:t>
            </a:r>
          </a:p>
          <a:p>
            <a:pPr lvl="1"/>
            <a:r>
              <a:rPr lang="en-US" dirty="0" smtClean="0"/>
              <a:t>Just starting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Stuff I will not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use of stable isotopes to improve our understanding of plant stress.</a:t>
            </a:r>
          </a:p>
          <a:p>
            <a:r>
              <a:rPr lang="en-US" dirty="0" smtClean="0"/>
              <a:t>Using non-isotopic and isotopic techniques to calculate </a:t>
            </a:r>
            <a:r>
              <a:rPr lang="en-US" dirty="0" smtClean="0"/>
              <a:t>soil carbon </a:t>
            </a:r>
            <a:r>
              <a:rPr lang="en-US" dirty="0" smtClean="0"/>
              <a:t>turnover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Crop systems</a:t>
            </a:r>
          </a:p>
          <a:p>
            <a:pPr lvl="1"/>
            <a:r>
              <a:rPr lang="en-US" dirty="0" smtClean="0"/>
              <a:t>Range systems</a:t>
            </a:r>
            <a:endParaRPr lang="en-US" dirty="0" smtClean="0"/>
          </a:p>
          <a:p>
            <a:r>
              <a:rPr lang="en-US" dirty="0" smtClean="0"/>
              <a:t>Remote sensing,</a:t>
            </a:r>
          </a:p>
          <a:p>
            <a:r>
              <a:rPr lang="en-US" dirty="0" smtClean="0"/>
              <a:t>Precision farming,</a:t>
            </a:r>
          </a:p>
          <a:p>
            <a:r>
              <a:rPr lang="en-US" dirty="0" smtClean="0"/>
              <a:t>Determining plant population algorithms, </a:t>
            </a:r>
          </a:p>
          <a:p>
            <a:r>
              <a:rPr lang="en-US" dirty="0" smtClean="0"/>
              <a:t>Opportunities to increase yields in the future,</a:t>
            </a:r>
          </a:p>
          <a:p>
            <a:r>
              <a:rPr lang="en-US" dirty="0" smtClean="0"/>
              <a:t>Root growth, </a:t>
            </a:r>
          </a:p>
          <a:p>
            <a:r>
              <a:rPr lang="en-US" dirty="0" smtClean="0"/>
              <a:t>Soil </a:t>
            </a:r>
            <a:r>
              <a:rPr lang="en-US" dirty="0" smtClean="0"/>
              <a:t>sampling techniques,</a:t>
            </a:r>
            <a:endParaRPr lang="en-US" dirty="0" smtClean="0"/>
          </a:p>
          <a:p>
            <a:r>
              <a:rPr lang="en-US" dirty="0" smtClean="0"/>
              <a:t>Life cycle analysis,</a:t>
            </a:r>
          </a:p>
          <a:p>
            <a:r>
              <a:rPr lang="en-US" dirty="0" smtClean="0"/>
              <a:t>Quantifying </a:t>
            </a:r>
            <a:r>
              <a:rPr lang="en-US" dirty="0" smtClean="0"/>
              <a:t>impacts of outreach activities.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2908</Words>
  <Application>Microsoft Office PowerPoint</Application>
  <PresentationFormat>On-screen Show (4:3)</PresentationFormat>
  <Paragraphs>668</Paragraphs>
  <Slides>72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Office Theme</vt:lpstr>
      <vt:lpstr>SPW 12.0 Graph</vt:lpstr>
      <vt:lpstr>SPW 11.0 Graph</vt:lpstr>
      <vt:lpstr>SPW 6.0 Graph</vt:lpstr>
      <vt:lpstr>Equation</vt:lpstr>
      <vt:lpstr>Understanding the yield gap between the genetic potential and achievable yields.    David Clay </vt:lpstr>
      <vt:lpstr>Background</vt:lpstr>
      <vt:lpstr>Background</vt:lpstr>
      <vt:lpstr>Awards</vt:lpstr>
      <vt:lpstr>Previous mentors at Minnesota</vt:lpstr>
      <vt:lpstr>Extension or teaching products:  GIS/mathematics</vt:lpstr>
      <vt:lpstr>Extension and outreach</vt:lpstr>
      <vt:lpstr>Current book activities</vt:lpstr>
      <vt:lpstr>Stuff I will not talk about</vt:lpstr>
      <vt:lpstr>Future needs</vt:lpstr>
      <vt:lpstr>Teams with a range of expertise are needed</vt:lpstr>
      <vt:lpstr>Problem:  climate is the tipping point that converts sustainable practices to non-sustainable practices </vt:lpstr>
      <vt:lpstr>World food markets</vt:lpstr>
      <vt:lpstr>Increasing food production</vt:lpstr>
      <vt:lpstr>Production benchmarks.  Are NASS yields a good benchmark for corn, soybeans, and wheat?</vt:lpstr>
      <vt:lpstr>Slide 16</vt:lpstr>
      <vt:lpstr>The problem we have been working on is how to improve food security in a highly variable climate.    Climate variability can change a sustainable system to a non-sustainable system  Our team has been looking at this from both range and crop perspectives.</vt:lpstr>
      <vt:lpstr>Slide 18</vt:lpstr>
      <vt:lpstr>Slide 19</vt:lpstr>
      <vt:lpstr>Can yield increases continue? And is the increase in the number of hectare to row crops sustainable?  </vt:lpstr>
      <vt:lpstr>We know that increasing yields takes genetics and management</vt:lpstr>
      <vt:lpstr>Plant population why?  Integrating basic and applied sciences.</vt:lpstr>
      <vt:lpstr>Plant crowding due to high planting density or weed competition</vt:lpstr>
      <vt:lpstr>Objective</vt:lpstr>
      <vt:lpstr>Materials and methods</vt:lpstr>
      <vt:lpstr>Sampling</vt:lpstr>
      <vt:lpstr>Shade impacts </vt:lpstr>
      <vt:lpstr>Slide 28</vt:lpstr>
      <vt:lpstr>Shade impacts on gene expression at V12</vt:lpstr>
      <vt:lpstr>Slide 30</vt:lpstr>
      <vt:lpstr>Population level impacts on corn growth Averaged over N rate</vt:lpstr>
      <vt:lpstr>Genes differentially expressed at V12 (p&lt;0.05)</vt:lpstr>
      <vt:lpstr>Net result of higher plant population</vt:lpstr>
      <vt:lpstr>Implications </vt:lpstr>
      <vt:lpstr>Has water use efficiency changed?</vt:lpstr>
      <vt:lpstr>Why were yields increased with increasing population?</vt:lpstr>
      <vt:lpstr>Slide 37</vt:lpstr>
      <vt:lpstr>What happens across landscapes?</vt:lpstr>
      <vt:lpstr>Slide 39</vt:lpstr>
      <vt:lpstr>Creating new knowledge through the creation of new tolls:  Integrating basic and applied sciences.</vt:lpstr>
      <vt:lpstr>Mosaic of habitats that provide conditions favorable one species over another. Are pests taking advantage of differential crop responses?</vt:lpstr>
      <vt:lpstr>Slide 42</vt:lpstr>
      <vt:lpstr>Implications recommendation</vt:lpstr>
      <vt:lpstr>Has drought resistance improved?</vt:lpstr>
      <vt:lpstr>How have we done  (SD from 1974 to 2012)</vt:lpstr>
      <vt:lpstr>Did tillage and soil health impact yields? </vt:lpstr>
      <vt:lpstr>Slide 47</vt:lpstr>
      <vt:lpstr>Slide 48</vt:lpstr>
      <vt:lpstr>Slide 49</vt:lpstr>
      <vt:lpstr>Impact on plant available water</vt:lpstr>
      <vt:lpstr>Calculating improvements in plant available water</vt:lpstr>
      <vt:lpstr>Return from reduced tillage and soil health</vt:lpstr>
      <vt:lpstr>Soil + genetic impacts, summary</vt:lpstr>
      <vt:lpstr>What have we learned</vt:lpstr>
      <vt:lpstr>Summary</vt:lpstr>
      <vt:lpstr>Summary</vt:lpstr>
      <vt:lpstr>Additional questions</vt:lpstr>
      <vt:lpstr>Slide 58</vt:lpstr>
      <vt:lpstr>Slide 59</vt:lpstr>
      <vt:lpstr>Slide 60</vt:lpstr>
      <vt:lpstr>Slide 61</vt:lpstr>
      <vt:lpstr>Slide 62</vt:lpstr>
      <vt:lpstr>Slide 63</vt:lpstr>
      <vt:lpstr>Case study 1:  Moody and Brookings fields</vt:lpstr>
      <vt:lpstr>Across the nation, numerous projects found very poor relationships between the chemical characteristics and yield.</vt:lpstr>
      <vt:lpstr>Soil P and yield</vt:lpstr>
      <vt:lpstr>Carbon  Fractionation</vt:lpstr>
      <vt:lpstr>Creating new knowledge through the creation of new tools: isotopic techniques</vt:lpstr>
      <vt:lpstr>Precipitation use efficiency</vt:lpstr>
      <vt:lpstr>Yield zone  impacted uptake efficiency</vt:lpstr>
      <vt:lpstr>Slide 71</vt:lpstr>
      <vt:lpstr>Organic C additions = m (dDOC) + b             SOCi         dt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Clay </dc:title>
  <dc:creator>David.Clay</dc:creator>
  <cp:lastModifiedBy>David.Clay</cp:lastModifiedBy>
  <cp:revision>75</cp:revision>
  <dcterms:created xsi:type="dcterms:W3CDTF">2013-06-10T11:15:51Z</dcterms:created>
  <dcterms:modified xsi:type="dcterms:W3CDTF">2013-06-24T13:16:37Z</dcterms:modified>
</cp:coreProperties>
</file>